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
  </p:notesMasterIdLst>
  <p:sldIdLst>
    <p:sldId id="259" r:id="rId5"/>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B7C7840-89C0-5029-0954-D15BCF76A982}" name="Mocchi, Madaline" initials="MM" userId="S::mocchi@bcm.edu::1258c9f0-51aa-46a4-95ae-6325dfdb15ba" providerId="AD"/>
</p188: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732"/>
    <a:srgbClr val="23EBFF"/>
    <a:srgbClr val="FFA500"/>
    <a:srgbClr val="0000FF"/>
    <a:srgbClr val="267ABB"/>
    <a:srgbClr val="D55F60"/>
    <a:srgbClr val="890000"/>
    <a:srgbClr val="E49D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3E687A-B614-D040-83DC-A6207E21A251}" v="7" dt="2022-10-27T14:22:06.8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4384"/>
    <p:restoredTop sz="91509"/>
  </p:normalViewPr>
  <p:slideViewPr>
    <p:cSldViewPr snapToGrid="0" snapToObjects="1">
      <p:cViewPr varScale="1">
        <p:scale>
          <a:sx n="33" d="100"/>
          <a:sy n="33" d="100"/>
        </p:scale>
        <p:origin x="4520" y="368"/>
      </p:cViewPr>
      <p:guideLst>
        <p:guide orient="horz" pos="10368"/>
        <p:guide pos="1382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8/10/relationships/authors" Target="author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10.jpg>
</file>

<file path=ppt/media/image11.jpg>
</file>

<file path=ppt/media/image12.jp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4CFFFEE-1134-6943-AFCA-15F41D93EECC}" type="datetimeFigureOut">
              <a:rPr lang="en-US" smtClean="0"/>
              <a:pPr/>
              <a:t>11/2/22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C1DC831-55ED-704F-A6BA-3A4C7CD764E1}" type="slidenum">
              <a:rPr lang="en-US" smtClean="0"/>
              <a:pPr/>
              <a:t>‹#›</a:t>
            </a:fld>
            <a:endParaRPr lang="en-US" dirty="0"/>
          </a:p>
        </p:txBody>
      </p:sp>
    </p:spTree>
    <p:extLst>
      <p:ext uri="{BB962C8B-B14F-4D97-AF65-F5344CB8AC3E}">
        <p14:creationId xmlns:p14="http://schemas.microsoft.com/office/powerpoint/2010/main" val="2173524766"/>
      </p:ext>
    </p:extLst>
  </p:cSld>
  <p:clrMap bg1="lt1" tx1="dk1" bg2="lt2" tx2="dk2" accent1="accent1" accent2="accent2" accent3="accent3" accent4="accent4" accent5="accent5" accent6="accent6" hlink="hlink" folHlink="folHlink"/>
  <p:notesStyle>
    <a:lvl1pPr marL="0" algn="l" defTabSz="2194560" rtl="0" eaLnBrk="1" latinLnBrk="0" hangingPunct="1">
      <a:defRPr sz="5800" kern="1200">
        <a:solidFill>
          <a:schemeClr val="tx1"/>
        </a:solidFill>
        <a:latin typeface="+mn-lt"/>
        <a:ea typeface="+mn-ea"/>
        <a:cs typeface="+mn-cs"/>
      </a:defRPr>
    </a:lvl1pPr>
    <a:lvl2pPr marL="2194560" algn="l" defTabSz="2194560" rtl="0" eaLnBrk="1" latinLnBrk="0" hangingPunct="1">
      <a:defRPr sz="5800" kern="1200">
        <a:solidFill>
          <a:schemeClr val="tx1"/>
        </a:solidFill>
        <a:latin typeface="+mn-lt"/>
        <a:ea typeface="+mn-ea"/>
        <a:cs typeface="+mn-cs"/>
      </a:defRPr>
    </a:lvl2pPr>
    <a:lvl3pPr marL="4389120" algn="l" defTabSz="2194560" rtl="0" eaLnBrk="1" latinLnBrk="0" hangingPunct="1">
      <a:defRPr sz="5800" kern="1200">
        <a:solidFill>
          <a:schemeClr val="tx1"/>
        </a:solidFill>
        <a:latin typeface="+mn-lt"/>
        <a:ea typeface="+mn-ea"/>
        <a:cs typeface="+mn-cs"/>
      </a:defRPr>
    </a:lvl3pPr>
    <a:lvl4pPr marL="6583680" algn="l" defTabSz="2194560" rtl="0" eaLnBrk="1" latinLnBrk="0" hangingPunct="1">
      <a:defRPr sz="5800" kern="1200">
        <a:solidFill>
          <a:schemeClr val="tx1"/>
        </a:solidFill>
        <a:latin typeface="+mn-lt"/>
        <a:ea typeface="+mn-ea"/>
        <a:cs typeface="+mn-cs"/>
      </a:defRPr>
    </a:lvl4pPr>
    <a:lvl5pPr marL="8778240" algn="l" defTabSz="2194560" rtl="0" eaLnBrk="1" latinLnBrk="0" hangingPunct="1">
      <a:defRPr sz="5800" kern="1200">
        <a:solidFill>
          <a:schemeClr val="tx1"/>
        </a:solidFill>
        <a:latin typeface="+mn-lt"/>
        <a:ea typeface="+mn-ea"/>
        <a:cs typeface="+mn-cs"/>
      </a:defRPr>
    </a:lvl5pPr>
    <a:lvl6pPr marL="10972800" algn="l" defTabSz="2194560" rtl="0" eaLnBrk="1" latinLnBrk="0" hangingPunct="1">
      <a:defRPr sz="5800" kern="1200">
        <a:solidFill>
          <a:schemeClr val="tx1"/>
        </a:solidFill>
        <a:latin typeface="+mn-lt"/>
        <a:ea typeface="+mn-ea"/>
        <a:cs typeface="+mn-cs"/>
      </a:defRPr>
    </a:lvl6pPr>
    <a:lvl7pPr marL="13167360" algn="l" defTabSz="2194560" rtl="0" eaLnBrk="1" latinLnBrk="0" hangingPunct="1">
      <a:defRPr sz="5800" kern="1200">
        <a:solidFill>
          <a:schemeClr val="tx1"/>
        </a:solidFill>
        <a:latin typeface="+mn-lt"/>
        <a:ea typeface="+mn-ea"/>
        <a:cs typeface="+mn-cs"/>
      </a:defRPr>
    </a:lvl7pPr>
    <a:lvl8pPr marL="15361920" algn="l" defTabSz="2194560" rtl="0" eaLnBrk="1" latinLnBrk="0" hangingPunct="1">
      <a:defRPr sz="5800" kern="1200">
        <a:solidFill>
          <a:schemeClr val="tx1"/>
        </a:solidFill>
        <a:latin typeface="+mn-lt"/>
        <a:ea typeface="+mn-ea"/>
        <a:cs typeface="+mn-cs"/>
      </a:defRPr>
    </a:lvl8pPr>
    <a:lvl9pPr marL="17556480" algn="l" defTabSz="219456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pPr marL="0" marR="0" lvl="0" indent="0" algn="l" defTabSz="2194560" rtl="0" eaLnBrk="1" fontAlgn="auto" latinLnBrk="0" hangingPunct="1">
              <a:lnSpc>
                <a:spcPct val="100000"/>
              </a:lnSpc>
              <a:spcBef>
                <a:spcPts val="0"/>
              </a:spcBef>
              <a:spcAft>
                <a:spcPts val="0"/>
              </a:spcAft>
              <a:buClrTx/>
              <a:buSzTx/>
              <a:buFontTx/>
              <a:buNone/>
              <a:tabLst/>
              <a:defRPr/>
            </a:pPr>
            <a:r>
              <a:rPr lang="en-US" sz="6000" b="1" u="sng" dirty="0">
                <a:latin typeface="Arial" panose="020B0604020202020204" pitchFamily="34" charset="0"/>
                <a:cs typeface="Arial" panose="020B0604020202020204" pitchFamily="34" charset="0"/>
              </a:rPr>
              <a:t>Background</a:t>
            </a:r>
          </a:p>
          <a:p>
            <a:pPr marL="0" marR="0" lvl="0" indent="0" algn="l" defTabSz="2194560" rtl="0" eaLnBrk="1" fontAlgn="auto" latinLnBrk="0" hangingPunct="1">
              <a:lnSpc>
                <a:spcPct val="100000"/>
              </a:lnSpc>
              <a:spcBef>
                <a:spcPts val="0"/>
              </a:spcBef>
              <a:spcAft>
                <a:spcPts val="0"/>
              </a:spcAft>
              <a:buClrTx/>
              <a:buSzTx/>
              <a:buFontTx/>
              <a:buNone/>
              <a:tabLst/>
              <a:defRPr/>
            </a:pPr>
            <a:r>
              <a:rPr lang="en-US" sz="6000" dirty="0">
                <a:latin typeface="Arial" panose="020B0604020202020204" pitchFamily="34" charset="0"/>
                <a:cs typeface="Arial" panose="020B0604020202020204" pitchFamily="34" charset="0"/>
              </a:rPr>
              <a:t>Deep Brain Stimulation (DBS) has been employed for many years to treat a variety of brain dysfunctions. DBS use has been extended to treatment-resistant depression (TRD). Stimulation is typically targeted to the subcallosal cingulate cortex (SCC) white matter or the ventral capsule/ventral striatum (VCVS), which innervate structures known to be abnormal in depressed states. However, the complexity and heterogeneity of mood disorders creates a challenge: </a:t>
            </a:r>
            <a:r>
              <a:rPr lang="en-US" sz="6000" b="1" dirty="0">
                <a:latin typeface="Arial" panose="020B0604020202020204" pitchFamily="34" charset="0"/>
                <a:cs typeface="Arial" panose="020B0604020202020204" pitchFamily="34" charset="0"/>
              </a:rPr>
              <a:t>how to assess and track improvements related to DBS therapy?</a:t>
            </a:r>
            <a:r>
              <a:rPr lang="en-US" sz="6000" dirty="0">
                <a:latin typeface="Arial" panose="020B0604020202020204" pitchFamily="34" charset="0"/>
                <a:cs typeface="Arial" panose="020B0604020202020204" pitchFamily="34" charset="0"/>
              </a:rPr>
              <a:t> TRD patients often exhibit an Affective Bias: they perceive emotional stimuli more negatively than non-depressed populations due to dysfunction in processing emotional content. Therefore, measuring Affective Bias and the neural responses to emotional stimuli may serve as a more accurate cognitive biomarker of mood and help quantify and track DBS therapeutic effects. </a:t>
            </a:r>
          </a:p>
          <a:p>
            <a:pPr marL="0" marR="0" lvl="0" indent="0" algn="l" defTabSz="2194560" rtl="0" eaLnBrk="1" fontAlgn="auto" latinLnBrk="0" hangingPunct="1">
              <a:lnSpc>
                <a:spcPct val="100000"/>
              </a:lnSpc>
              <a:spcBef>
                <a:spcPts val="0"/>
              </a:spcBef>
              <a:spcAft>
                <a:spcPts val="0"/>
              </a:spcAft>
              <a:buClrTx/>
              <a:buSzTx/>
              <a:buFontTx/>
              <a:buNone/>
              <a:tabLst/>
              <a:defRPr/>
            </a:pPr>
            <a:endParaRPr lang="en-US" sz="6000" dirty="0">
              <a:latin typeface="Arial" panose="020B0604020202020204" pitchFamily="34" charset="0"/>
              <a:cs typeface="Arial" panose="020B0604020202020204" pitchFamily="34" charset="0"/>
            </a:endParaRPr>
          </a:p>
          <a:p>
            <a:pPr marL="0" marR="0" lvl="0" indent="0" algn="l" defTabSz="2194560" rtl="0" eaLnBrk="1" fontAlgn="auto" latinLnBrk="0" hangingPunct="1">
              <a:lnSpc>
                <a:spcPct val="100000"/>
              </a:lnSpc>
              <a:spcBef>
                <a:spcPts val="0"/>
              </a:spcBef>
              <a:spcAft>
                <a:spcPts val="0"/>
              </a:spcAft>
              <a:buClrTx/>
              <a:buSzTx/>
              <a:buFontTx/>
              <a:buNone/>
              <a:tabLst/>
              <a:defRPr/>
            </a:pPr>
            <a:r>
              <a:rPr lang="en-US" sz="6000" dirty="0">
                <a:latin typeface="Arial" panose="020B0604020202020204" pitchFamily="34" charset="0"/>
                <a:cs typeface="Arial" panose="020B0604020202020204" pitchFamily="34" charset="0"/>
              </a:rPr>
              <a:t>Question + Hypothesis</a:t>
            </a:r>
          </a:p>
          <a:p>
            <a:pPr marL="0" marR="0" lvl="0" indent="0" algn="l" defTabSz="2194560" rtl="0" eaLnBrk="1" fontAlgn="auto" latinLnBrk="0" hangingPunct="1">
              <a:lnSpc>
                <a:spcPct val="100000"/>
              </a:lnSpc>
              <a:spcBef>
                <a:spcPts val="0"/>
              </a:spcBef>
              <a:spcAft>
                <a:spcPts val="0"/>
              </a:spcAft>
              <a:buClrTx/>
              <a:buSzTx/>
              <a:buFontTx/>
              <a:buNone/>
              <a:tabLst/>
              <a:defRPr/>
            </a:pPr>
            <a:r>
              <a:rPr lang="en-US" sz="6000" dirty="0">
                <a:latin typeface="Arial" panose="020B0604020202020204" pitchFamily="34" charset="0"/>
                <a:cs typeface="Arial" panose="020B0604020202020204" pitchFamily="34" charset="0"/>
              </a:rPr>
              <a:t>How is AB altered in response to DBS, and does this change in behavioral AB correspond to changes in OFC neural activity? We expect that AB will be altered in response to DBS in patients who perceive emotional stimuli more negatively, and this will be reflected in OFC neural activity. </a:t>
            </a:r>
          </a:p>
          <a:p>
            <a:pPr marL="0" marR="0" lvl="0" indent="0" algn="l" defTabSz="2194560" rtl="0" eaLnBrk="1" fontAlgn="auto" latinLnBrk="0" hangingPunct="1">
              <a:lnSpc>
                <a:spcPct val="100000"/>
              </a:lnSpc>
              <a:spcBef>
                <a:spcPts val="0"/>
              </a:spcBef>
              <a:spcAft>
                <a:spcPts val="0"/>
              </a:spcAft>
              <a:buClrTx/>
              <a:buSzTx/>
              <a:buFontTx/>
              <a:buNone/>
              <a:tabLst/>
              <a:defRPr/>
            </a:pPr>
            <a:endParaRPr lang="en-US" sz="6000" dirty="0">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7C1DC831-55ED-704F-A6BA-3A4C7CD764E1}" type="slidenum">
              <a:rPr lang="en-US" smtClean="0"/>
              <a:pPr/>
              <a:t>1</a:t>
            </a:fld>
            <a:endParaRPr lang="en-US" dirty="0"/>
          </a:p>
        </p:txBody>
      </p:sp>
    </p:spTree>
    <p:extLst>
      <p:ext uri="{BB962C8B-B14F-4D97-AF65-F5344CB8AC3E}">
        <p14:creationId xmlns:p14="http://schemas.microsoft.com/office/powerpoint/2010/main" val="4019049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8FA0829-72B2-6743-A026-7E19DCFB1393}" type="datetimeFigureOut">
              <a:rPr lang="en-US" smtClean="0"/>
              <a:pPr/>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B1666AF-1194-824B-8700-FEB8577C0A26}"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FA0829-72B2-6743-A026-7E19DCFB1393}" type="datetimeFigureOut">
              <a:rPr lang="en-US" smtClean="0"/>
              <a:pPr/>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B1666AF-1194-824B-8700-FEB8577C0A26}"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FA0829-72B2-6743-A026-7E19DCFB1393}" type="datetimeFigureOut">
              <a:rPr lang="en-US" smtClean="0"/>
              <a:pPr/>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B1666AF-1194-824B-8700-FEB8577C0A26}"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FA0829-72B2-6743-A026-7E19DCFB1393}" type="datetimeFigureOut">
              <a:rPr lang="en-US" smtClean="0"/>
              <a:pPr/>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B1666AF-1194-824B-8700-FEB8577C0A26}"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FA0829-72B2-6743-A026-7E19DCFB1393}" type="datetimeFigureOut">
              <a:rPr lang="en-US" smtClean="0"/>
              <a:pPr/>
              <a:t>11/2/22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B1666AF-1194-824B-8700-FEB8577C0A26}"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945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8FA0829-72B2-6743-A026-7E19DCFB1393}" type="datetimeFigureOut">
              <a:rPr lang="en-US" smtClean="0"/>
              <a:pPr/>
              <a:t>11/2/22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B1666AF-1194-824B-8700-FEB8577C0A26}"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8FA0829-72B2-6743-A026-7E19DCFB1393}" type="datetimeFigureOut">
              <a:rPr lang="en-US" smtClean="0"/>
              <a:pPr/>
              <a:t>11/2/22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B1666AF-1194-824B-8700-FEB8577C0A26}"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8FA0829-72B2-6743-A026-7E19DCFB1393}" type="datetimeFigureOut">
              <a:rPr lang="en-US" smtClean="0"/>
              <a:pPr/>
              <a:t>11/2/22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B1666AF-1194-824B-8700-FEB8577C0A26}"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FA0829-72B2-6743-A026-7E19DCFB1393}" type="datetimeFigureOut">
              <a:rPr lang="en-US" smtClean="0"/>
              <a:pPr/>
              <a:t>11/2/22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B1666AF-1194-824B-8700-FEB8577C0A26}"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78FA0829-72B2-6743-A026-7E19DCFB1393}" type="datetimeFigureOut">
              <a:rPr lang="en-US" smtClean="0"/>
              <a:pPr/>
              <a:t>11/2/22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B1666AF-1194-824B-8700-FEB8577C0A26}"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dirty="0"/>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78FA0829-72B2-6743-A026-7E19DCFB1393}" type="datetimeFigureOut">
              <a:rPr lang="en-US" smtClean="0"/>
              <a:pPr/>
              <a:t>11/2/22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B1666AF-1194-824B-8700-FEB8577C0A26}"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78FA0829-72B2-6743-A026-7E19DCFB1393}" type="datetimeFigureOut">
              <a:rPr lang="en-US" smtClean="0"/>
              <a:pPr/>
              <a:t>11/2/22</a:t>
            </a:fld>
            <a:endParaRPr lang="en-US" dirty="0"/>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1B1666AF-1194-824B-8700-FEB8577C0A26}"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p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jp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jp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p:cNvSpPr/>
          <p:nvPr/>
        </p:nvSpPr>
        <p:spPr>
          <a:xfrm>
            <a:off x="9621870" y="3594732"/>
            <a:ext cx="25323864" cy="1051560"/>
          </a:xfrm>
          <a:prstGeom prst="roundRect">
            <a:avLst/>
          </a:prstGeom>
          <a:solidFill>
            <a:srgbClr val="17375E"/>
          </a:solidFill>
          <a:effectLst>
            <a:outerShdw blurRad="50800" dist="38100" dir="270000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438912" tIns="219456" rIns="438912" bIns="219456" rtlCol="0" anchor="ctr"/>
          <a:lstStyle/>
          <a:p>
            <a:pPr algn="ctr"/>
            <a:r>
              <a:rPr lang="en-US" sz="5400" dirty="0">
                <a:effectLst>
                  <a:outerShdw blurRad="50800" dist="38100" dir="2700000">
                    <a:srgbClr val="000000">
                      <a:alpha val="43000"/>
                    </a:srgbClr>
                  </a:outerShdw>
                </a:effectLst>
                <a:latin typeface="Arial" panose="020B0604020202020204" pitchFamily="34" charset="0"/>
                <a:cs typeface="Arial" panose="020B0604020202020204" pitchFamily="34" charset="0"/>
              </a:rPr>
              <a:t>Methodology</a:t>
            </a:r>
          </a:p>
        </p:txBody>
      </p:sp>
      <p:sp>
        <p:nvSpPr>
          <p:cNvPr id="83" name="Rounded Rectangle 82"/>
          <p:cNvSpPr/>
          <p:nvPr/>
        </p:nvSpPr>
        <p:spPr>
          <a:xfrm>
            <a:off x="35198398" y="3598986"/>
            <a:ext cx="8435847" cy="1051560"/>
          </a:xfrm>
          <a:prstGeom prst="roundRect">
            <a:avLst/>
          </a:prstGeom>
          <a:solidFill>
            <a:srgbClr val="17375E"/>
          </a:solidFill>
          <a:effectLst>
            <a:outerShdw blurRad="50800" dist="38100" dir="270000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438912" tIns="219456" rIns="438912" bIns="219456" rtlCol="0" anchor="ctr"/>
          <a:lstStyle/>
          <a:p>
            <a:pPr algn="ctr"/>
            <a:r>
              <a:rPr lang="en-US" sz="5400" dirty="0">
                <a:effectLst>
                  <a:outerShdw blurRad="50800" dist="38100" dir="2700000">
                    <a:srgbClr val="000000">
                      <a:alpha val="43000"/>
                    </a:srgbClr>
                  </a:outerShdw>
                </a:effectLst>
                <a:latin typeface="Arial" panose="020B0604020202020204" pitchFamily="34" charset="0"/>
                <a:cs typeface="Arial" panose="020B0604020202020204" pitchFamily="34" charset="0"/>
              </a:rPr>
              <a:t>Conclusions</a:t>
            </a:r>
          </a:p>
        </p:txBody>
      </p:sp>
      <p:sp>
        <p:nvSpPr>
          <p:cNvPr id="108" name="Rectangle 107"/>
          <p:cNvSpPr/>
          <p:nvPr/>
        </p:nvSpPr>
        <p:spPr>
          <a:xfrm>
            <a:off x="25523372" y="9880352"/>
            <a:ext cx="421546" cy="109244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23" name="Rounded Rectangle 22"/>
          <p:cNvSpPr/>
          <p:nvPr/>
        </p:nvSpPr>
        <p:spPr>
          <a:xfrm>
            <a:off x="35134811" y="27488132"/>
            <a:ext cx="8526029" cy="1051560"/>
          </a:xfrm>
          <a:prstGeom prst="roundRect">
            <a:avLst/>
          </a:prstGeom>
          <a:solidFill>
            <a:srgbClr val="17375E"/>
          </a:solidFill>
          <a:ln>
            <a:solidFill>
              <a:srgbClr val="4F81BD"/>
            </a:solidFill>
          </a:ln>
          <a:effectLst>
            <a:outerShdw blurRad="50800" dist="38100" dir="270000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438912" tIns="219456" rIns="438912" bIns="219456" rtlCol="0" anchor="ctr"/>
          <a:lstStyle/>
          <a:p>
            <a:pPr algn="ctr"/>
            <a:r>
              <a:rPr lang="en-US" sz="5400" dirty="0">
                <a:effectLst>
                  <a:outerShdw blurRad="50800" dist="38100" dir="2700000">
                    <a:srgbClr val="000000">
                      <a:alpha val="43000"/>
                    </a:srgbClr>
                  </a:outerShdw>
                </a:effectLst>
                <a:latin typeface="Arial" panose="020B0604020202020204" pitchFamily="34" charset="0"/>
                <a:cs typeface="Arial" panose="020B0604020202020204" pitchFamily="34" charset="0"/>
              </a:rPr>
              <a:t>Funding</a:t>
            </a:r>
          </a:p>
        </p:txBody>
      </p:sp>
      <p:sp>
        <p:nvSpPr>
          <p:cNvPr id="26" name="Rounded Rectangle 25"/>
          <p:cNvSpPr/>
          <p:nvPr/>
        </p:nvSpPr>
        <p:spPr>
          <a:xfrm>
            <a:off x="35179148" y="14518419"/>
            <a:ext cx="8474348" cy="1051560"/>
          </a:xfrm>
          <a:prstGeom prst="roundRect">
            <a:avLst/>
          </a:prstGeom>
          <a:solidFill>
            <a:srgbClr val="17375E"/>
          </a:solidFill>
          <a:effectLst>
            <a:outerShdw blurRad="50800" dist="38100" dir="270000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438912" tIns="219456" rIns="438912" bIns="219456" rtlCol="0" anchor="ctr"/>
          <a:lstStyle/>
          <a:p>
            <a:pPr algn="ctr"/>
            <a:r>
              <a:rPr lang="en-US" sz="5400" dirty="0">
                <a:effectLst>
                  <a:outerShdw blurRad="50800" dist="38100" dir="2700000">
                    <a:srgbClr val="000000">
                      <a:alpha val="43000"/>
                    </a:srgbClr>
                  </a:outerShdw>
                </a:effectLst>
                <a:latin typeface="Arial" panose="020B0604020202020204" pitchFamily="34" charset="0"/>
                <a:cs typeface="Arial" panose="020B0604020202020204" pitchFamily="34" charset="0"/>
              </a:rPr>
              <a:t>Future Directions</a:t>
            </a:r>
          </a:p>
        </p:txBody>
      </p:sp>
      <p:sp>
        <p:nvSpPr>
          <p:cNvPr id="41" name="Rounded Rectangle 40">
            <a:extLst>
              <a:ext uri="{FF2B5EF4-FFF2-40B4-BE49-F238E27FC236}">
                <a16:creationId xmlns:a16="http://schemas.microsoft.com/office/drawing/2014/main" id="{7D73D6F6-DB41-D74D-A242-CB7BC5EE7D94}"/>
              </a:ext>
            </a:extLst>
          </p:cNvPr>
          <p:cNvSpPr/>
          <p:nvPr/>
        </p:nvSpPr>
        <p:spPr>
          <a:xfrm>
            <a:off x="38919" y="29735505"/>
            <a:ext cx="9330288" cy="1051560"/>
          </a:xfrm>
          <a:prstGeom prst="roundRect">
            <a:avLst/>
          </a:prstGeom>
          <a:solidFill>
            <a:schemeClr val="tx2">
              <a:lumMod val="75000"/>
            </a:schemeClr>
          </a:solidFill>
          <a:effectLst>
            <a:outerShdw blurRad="50800" dist="38100" dir="270000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438912" tIns="219456" rIns="438912" bIns="219456" rtlCol="0" anchor="ctr"/>
          <a:lstStyle/>
          <a:p>
            <a:pPr algn="ctr"/>
            <a:r>
              <a:rPr lang="en-US" sz="5400" dirty="0">
                <a:effectLst>
                  <a:outerShdw blurRad="50800" dist="38100" dir="2700000">
                    <a:srgbClr val="000000">
                      <a:alpha val="43000"/>
                    </a:srgbClr>
                  </a:outerShdw>
                </a:effectLst>
                <a:latin typeface="Arial" panose="020B0604020202020204" pitchFamily="34" charset="0"/>
                <a:cs typeface="Arial" panose="020B0604020202020204" pitchFamily="34" charset="0"/>
              </a:rPr>
              <a:t>References</a:t>
            </a:r>
          </a:p>
        </p:txBody>
      </p:sp>
      <p:grpSp>
        <p:nvGrpSpPr>
          <p:cNvPr id="9" name="Group 8">
            <a:extLst>
              <a:ext uri="{FF2B5EF4-FFF2-40B4-BE49-F238E27FC236}">
                <a16:creationId xmlns:a16="http://schemas.microsoft.com/office/drawing/2014/main" id="{70B5EB0E-DB33-304C-861C-33C266B4F19A}"/>
              </a:ext>
            </a:extLst>
          </p:cNvPr>
          <p:cNvGrpSpPr>
            <a:grpSpLocks noChangeAspect="1"/>
          </p:cNvGrpSpPr>
          <p:nvPr/>
        </p:nvGrpSpPr>
        <p:grpSpPr>
          <a:xfrm>
            <a:off x="294498" y="69199"/>
            <a:ext cx="7060460" cy="3424230"/>
            <a:chOff x="1" y="24361"/>
            <a:chExt cx="9001865" cy="3935896"/>
          </a:xfrm>
        </p:grpSpPr>
        <p:pic>
          <p:nvPicPr>
            <p:cNvPr id="1026" name="Picture 2" descr="https://intranet.bcm.edu/bcmlogo2014/main/solidblue/baylorlogobluenotaglin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24361"/>
              <a:ext cx="3935896" cy="393589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0ACEBF5F-D8A6-EF40-8B4B-DD345C4F3DEC}"/>
                </a:ext>
              </a:extLst>
            </p:cNvPr>
            <p:cNvPicPr>
              <a:picLocks noChangeAspect="1"/>
            </p:cNvPicPr>
            <p:nvPr/>
          </p:nvPicPr>
          <p:blipFill>
            <a:blip r:embed="rId4"/>
            <a:stretch>
              <a:fillRect/>
            </a:stretch>
          </p:blipFill>
          <p:spPr>
            <a:xfrm>
              <a:off x="4314190" y="377037"/>
              <a:ext cx="4687676" cy="3230543"/>
            </a:xfrm>
            <a:prstGeom prst="rect">
              <a:avLst/>
            </a:prstGeom>
          </p:spPr>
        </p:pic>
      </p:grpSp>
      <p:sp>
        <p:nvSpPr>
          <p:cNvPr id="10" name="TextBox 9"/>
          <p:cNvSpPr txBox="1"/>
          <p:nvPr/>
        </p:nvSpPr>
        <p:spPr>
          <a:xfrm>
            <a:off x="35345044" y="4685329"/>
            <a:ext cx="8067467" cy="9941183"/>
          </a:xfrm>
          <a:prstGeom prst="rect">
            <a:avLst/>
          </a:prstGeom>
          <a:noFill/>
        </p:spPr>
        <p:txBody>
          <a:bodyPr wrap="square" rtlCol="0">
            <a:spAutoFit/>
          </a:bodyPr>
          <a:lstStyle/>
          <a:p>
            <a:pPr algn="just"/>
            <a:r>
              <a:rPr lang="en-US" sz="3200" b="1" dirty="0">
                <a:latin typeface="Arial" panose="020B0604020202020204" pitchFamily="34" charset="0"/>
                <a:cs typeface="Arial" panose="020B0604020202020204" pitchFamily="34" charset="0"/>
              </a:rPr>
              <a:t>Our results indicate that DBS therapy affects the response to emotional stimuli. </a:t>
            </a:r>
            <a:r>
              <a:rPr lang="en-US" sz="3200" dirty="0">
                <a:latin typeface="Arial" panose="020B0604020202020204" pitchFamily="34" charset="0"/>
                <a:cs typeface="Arial" panose="020B0604020202020204" pitchFamily="34" charset="0"/>
              </a:rPr>
              <a:t>The modulation of the emotional ratings is not identical across our sample.</a:t>
            </a:r>
          </a:p>
          <a:p>
            <a:pPr algn="just"/>
            <a:r>
              <a:rPr lang="en-US" sz="3200" dirty="0">
                <a:latin typeface="Arial" panose="020B0604020202020204" pitchFamily="34" charset="0"/>
                <a:cs typeface="Arial" panose="020B0604020202020204" pitchFamily="34" charset="0"/>
              </a:rPr>
              <a:t>DBSTRD001: we find a negative bias in response to all emotional stimuli before DBS. </a:t>
            </a:r>
            <a:r>
              <a:rPr lang="en-US" sz="3200" b="1" dirty="0">
                <a:latin typeface="Arial" panose="020B0604020202020204" pitchFamily="34" charset="0"/>
                <a:cs typeface="Arial" panose="020B0604020202020204" pitchFamily="34" charset="0"/>
              </a:rPr>
              <a:t>After DBS, the rating of sad faces is happier than expected. </a:t>
            </a:r>
            <a:r>
              <a:rPr lang="en-US" sz="3200" dirty="0">
                <a:latin typeface="Arial" panose="020B0604020202020204" pitchFamily="34" charset="0"/>
                <a:cs typeface="Arial" panose="020B0604020202020204" pitchFamily="34" charset="0"/>
              </a:rPr>
              <a:t>However, the bias for happy faces does not improve. </a:t>
            </a:r>
          </a:p>
          <a:p>
            <a:pPr algn="just"/>
            <a:r>
              <a:rPr lang="en-US" sz="3200" dirty="0">
                <a:latin typeface="Arial" panose="020B0604020202020204" pitchFamily="34" charset="0"/>
                <a:cs typeface="Arial" panose="020B0604020202020204" pitchFamily="34" charset="0"/>
              </a:rPr>
              <a:t>DBSTRD002: </a:t>
            </a:r>
            <a:r>
              <a:rPr lang="en-US" sz="3200" b="1" dirty="0">
                <a:latin typeface="Arial" panose="020B0604020202020204" pitchFamily="34" charset="0"/>
                <a:cs typeface="Arial" panose="020B0604020202020204" pitchFamily="34" charset="0"/>
              </a:rPr>
              <a:t>after DBS, the bias for happy faces is reduced</a:t>
            </a:r>
            <a:r>
              <a:rPr lang="en-US" sz="3200" dirty="0">
                <a:latin typeface="Arial" panose="020B0604020202020204" pitchFamily="34" charset="0"/>
                <a:cs typeface="Arial" panose="020B0604020202020204" pitchFamily="34" charset="0"/>
              </a:rPr>
              <a:t>. The patient showed virtually no bias in rating sad faces.</a:t>
            </a:r>
          </a:p>
          <a:p>
            <a:pPr algn="just"/>
            <a:endParaRPr lang="en-US" sz="3200" b="1" dirty="0">
              <a:latin typeface="Arial" panose="020B0604020202020204" pitchFamily="34" charset="0"/>
              <a:cs typeface="Arial" panose="020B0604020202020204" pitchFamily="34" charset="0"/>
            </a:endParaRPr>
          </a:p>
          <a:p>
            <a:pPr algn="just"/>
            <a:r>
              <a:rPr lang="en-US" sz="3200" b="1" dirty="0">
                <a:latin typeface="Arial" panose="020B0604020202020204" pitchFamily="34" charset="0"/>
                <a:cs typeface="Arial" panose="020B0604020202020204" pitchFamily="34" charset="0"/>
              </a:rPr>
              <a:t>Neural changes: </a:t>
            </a:r>
            <a:r>
              <a:rPr lang="en-US" sz="3200" dirty="0">
                <a:latin typeface="Arial" panose="020B0604020202020204" pitchFamily="34" charset="0"/>
                <a:cs typeface="Arial" panose="020B0604020202020204" pitchFamily="34" charset="0"/>
              </a:rPr>
              <a:t>local activity in left OFC, quantified by broadband gamma amplitude, responds more strongly to emotional stimuli after DBS therapy (for both patients). OFC activity might reflect an increased and more accurate processing of the emotional content of the stimuli.</a:t>
            </a:r>
          </a:p>
        </p:txBody>
      </p:sp>
      <p:sp>
        <p:nvSpPr>
          <p:cNvPr id="12" name="TextBox 11"/>
          <p:cNvSpPr txBox="1"/>
          <p:nvPr/>
        </p:nvSpPr>
        <p:spPr>
          <a:xfrm>
            <a:off x="35186493" y="15604762"/>
            <a:ext cx="8474348" cy="7478970"/>
          </a:xfrm>
          <a:prstGeom prst="rect">
            <a:avLst/>
          </a:prstGeom>
          <a:noFill/>
        </p:spPr>
        <p:txBody>
          <a:bodyPr wrap="square" rtlCol="0">
            <a:spAutoFit/>
          </a:bodyPr>
          <a:lstStyle/>
          <a:p>
            <a:pPr algn="just"/>
            <a:r>
              <a:rPr lang="en-US" sz="3200" dirty="0">
                <a:latin typeface="Arial" panose="020B0604020202020204" pitchFamily="34" charset="0"/>
                <a:cs typeface="Arial" panose="020B0604020202020204" pitchFamily="34" charset="0"/>
              </a:rPr>
              <a:t>We plan to expand our study by further characterizing the changes in neural activity pre and post DBS: </a:t>
            </a:r>
          </a:p>
          <a:p>
            <a:pPr algn="just"/>
            <a:r>
              <a:rPr lang="en-US" sz="3200" dirty="0">
                <a:latin typeface="Arial" panose="020B0604020202020204" pitchFamily="34" charset="0"/>
                <a:cs typeface="Arial" panose="020B0604020202020204" pitchFamily="34" charset="0"/>
              </a:rPr>
              <a:t>1) Analyze other neural activity metrics, such as low-frequency oscillations and the 1/f feature, capturing the ratio between low and high frequency brain signals. </a:t>
            </a:r>
          </a:p>
          <a:p>
            <a:pPr algn="just"/>
            <a:r>
              <a:rPr lang="en-US" sz="3200" dirty="0">
                <a:latin typeface="Arial" panose="020B0604020202020204" pitchFamily="34" charset="0"/>
                <a:cs typeface="Arial" panose="020B0604020202020204" pitchFamily="34" charset="0"/>
              </a:rPr>
              <a:t>2) Covariate neural activity metrics with changes in the Affective Bias Score to identify the best accurate biomarker of mood.</a:t>
            </a:r>
          </a:p>
          <a:p>
            <a:pPr algn="just"/>
            <a:r>
              <a:rPr lang="en-US" sz="3200" dirty="0">
                <a:solidFill>
                  <a:srgbClr val="000000"/>
                </a:solidFill>
                <a:latin typeface="Arial" panose="020B0604020202020204" pitchFamily="34" charset="0"/>
                <a:cs typeface="Arial" panose="020B0604020202020204" pitchFamily="34" charset="0"/>
              </a:rPr>
              <a:t>3) Investigate the reliability of the Affective Bias Task in capturing depression symptoms and severity in larger populations and the ability to track online changes in response to </a:t>
            </a:r>
            <a:r>
              <a:rPr lang="en-US" sz="3200" dirty="0">
                <a:latin typeface="Arial" panose="020B0604020202020204" pitchFamily="34" charset="0"/>
                <a:cs typeface="Arial" panose="020B0604020202020204" pitchFamily="34" charset="0"/>
              </a:rPr>
              <a:t>various DBS parameters</a:t>
            </a:r>
            <a:r>
              <a:rPr lang="en-US" sz="3200" dirty="0">
                <a:solidFill>
                  <a:srgbClr val="000000"/>
                </a:solidFill>
                <a:latin typeface="Arial" panose="020B0604020202020204" pitchFamily="34" charset="0"/>
                <a:cs typeface="Arial" panose="020B0604020202020204" pitchFamily="34" charset="0"/>
              </a:rPr>
              <a:t>. </a:t>
            </a:r>
          </a:p>
        </p:txBody>
      </p:sp>
      <p:sp>
        <p:nvSpPr>
          <p:cNvPr id="45" name="Rounded Rectangle 44"/>
          <p:cNvSpPr/>
          <p:nvPr/>
        </p:nvSpPr>
        <p:spPr>
          <a:xfrm>
            <a:off x="35193257" y="30452144"/>
            <a:ext cx="8435847" cy="1051560"/>
          </a:xfrm>
          <a:prstGeom prst="roundRect">
            <a:avLst/>
          </a:prstGeom>
          <a:solidFill>
            <a:srgbClr val="17375E"/>
          </a:solidFill>
          <a:ln>
            <a:solidFill>
              <a:srgbClr val="4F81BD"/>
            </a:solidFill>
          </a:ln>
          <a:effectLst>
            <a:outerShdw blurRad="50800" dist="38100" dir="270000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438912" tIns="219456" rIns="438912" bIns="219456" rtlCol="0" anchor="ctr"/>
          <a:lstStyle/>
          <a:p>
            <a:pPr algn="ctr"/>
            <a:r>
              <a:rPr lang="en-US" sz="5400" dirty="0">
                <a:effectLst>
                  <a:outerShdw blurRad="50800" dist="38100" dir="2700000">
                    <a:srgbClr val="000000">
                      <a:alpha val="43000"/>
                    </a:srgbClr>
                  </a:outerShdw>
                </a:effectLst>
                <a:latin typeface="Arial" panose="020B0604020202020204" pitchFamily="34" charset="0"/>
                <a:cs typeface="Arial" panose="020B0604020202020204" pitchFamily="34" charset="0"/>
              </a:rPr>
              <a:t>Acknowledgements</a:t>
            </a:r>
          </a:p>
        </p:txBody>
      </p:sp>
      <p:sp>
        <p:nvSpPr>
          <p:cNvPr id="14" name="TextBox 13"/>
          <p:cNvSpPr txBox="1"/>
          <p:nvPr/>
        </p:nvSpPr>
        <p:spPr>
          <a:xfrm>
            <a:off x="35160856" y="31475342"/>
            <a:ext cx="8435847" cy="1384995"/>
          </a:xfrm>
          <a:prstGeom prst="rect">
            <a:avLst/>
          </a:prstGeom>
          <a:noFill/>
        </p:spPr>
        <p:txBody>
          <a:bodyPr wrap="square" rtlCol="0">
            <a:spAutoFit/>
          </a:bodyPr>
          <a:lstStyle/>
          <a:p>
            <a:pPr algn="just"/>
            <a:r>
              <a:rPr lang="en-US" sz="2800" dirty="0">
                <a:latin typeface="Arial" panose="020B0604020202020204" pitchFamily="34" charset="0"/>
                <a:ea typeface="Times New Roman" panose="02020603050405020304" pitchFamily="18" charset="0"/>
                <a:cs typeface="Arial" panose="020B0604020202020204" pitchFamily="34" charset="0"/>
              </a:rPr>
              <a:t>We would like to thank the research participants for giving so freely of their time and energy in support of this project.</a:t>
            </a:r>
          </a:p>
        </p:txBody>
      </p:sp>
      <p:sp>
        <p:nvSpPr>
          <p:cNvPr id="15" name="TextBox 14"/>
          <p:cNvSpPr txBox="1"/>
          <p:nvPr/>
        </p:nvSpPr>
        <p:spPr>
          <a:xfrm>
            <a:off x="95712" y="30847318"/>
            <a:ext cx="9784080" cy="2031325"/>
          </a:xfrm>
          <a:prstGeom prst="rect">
            <a:avLst/>
          </a:prstGeom>
          <a:noFill/>
        </p:spPr>
        <p:txBody>
          <a:bodyPr wrap="square" rtlCol="0">
            <a:spAutoFit/>
          </a:bodyPr>
          <a:lstStyle/>
          <a:p>
            <a:r>
              <a:rPr lang="en-US" sz="1800" baseline="30000" dirty="0">
                <a:latin typeface="Arial" panose="020B0604020202020204" pitchFamily="34" charset="0"/>
                <a:ea typeface="Calibri" panose="020F0502020204030204" pitchFamily="34" charset="0"/>
                <a:cs typeface="Arial" panose="020B0604020202020204" pitchFamily="34" charset="0"/>
              </a:rPr>
              <a:t>[1]</a:t>
            </a:r>
            <a:r>
              <a:rPr lang="en-US" sz="1800" dirty="0">
                <a:latin typeface="Arial" panose="020B0604020202020204" pitchFamily="34" charset="0"/>
                <a:ea typeface="Calibri" panose="020F0502020204030204" pitchFamily="34" charset="0"/>
                <a:cs typeface="Arial" panose="020B0604020202020204" pitchFamily="34" charset="0"/>
              </a:rPr>
              <a:t> Sheth, S. A., Biol Psychiatry. 2022 Aug1;92(3):246-251. </a:t>
            </a:r>
            <a:r>
              <a:rPr lang="en-US" sz="1800" baseline="30000" dirty="0">
                <a:latin typeface="Arial" panose="020B0604020202020204" pitchFamily="34" charset="0"/>
                <a:ea typeface="Calibri" panose="020F0502020204030204" pitchFamily="34" charset="0"/>
                <a:cs typeface="Arial" panose="020B0604020202020204" pitchFamily="34" charset="0"/>
              </a:rPr>
              <a:t>[2]</a:t>
            </a:r>
            <a:r>
              <a:rPr lang="en-US" sz="1800" dirty="0">
                <a:latin typeface="Arial" panose="020B0604020202020204" pitchFamily="34" charset="0"/>
                <a:ea typeface="Calibri" panose="020F0502020204030204" pitchFamily="34" charset="0"/>
                <a:cs typeface="Arial" panose="020B0604020202020204" pitchFamily="34" charset="0"/>
              </a:rPr>
              <a:t> Lozano, A. M., J Neurosurg. 2012 Feb;116(2):315-22. </a:t>
            </a:r>
            <a:r>
              <a:rPr lang="en-US" sz="1800" baseline="30000" dirty="0">
                <a:latin typeface="Arial" panose="020B0604020202020204" pitchFamily="34" charset="0"/>
                <a:ea typeface="Calibri" panose="020F0502020204030204" pitchFamily="34" charset="0"/>
                <a:cs typeface="Arial" panose="020B0604020202020204" pitchFamily="34" charset="0"/>
              </a:rPr>
              <a:t>[3]</a:t>
            </a:r>
            <a:r>
              <a:rPr lang="en-US" sz="1800" dirty="0">
                <a:latin typeface="Arial" panose="020B0604020202020204" pitchFamily="34" charset="0"/>
                <a:ea typeface="Calibri" panose="020F0502020204030204" pitchFamily="34" charset="0"/>
                <a:cs typeface="Arial" panose="020B0604020202020204" pitchFamily="34" charset="0"/>
              </a:rPr>
              <a:t> Riva-Posse P., Mol Psychiatry. 2018 Apr;23(4):843-849. </a:t>
            </a:r>
            <a:r>
              <a:rPr lang="en-US" sz="1800" baseline="30000" dirty="0">
                <a:latin typeface="Arial" panose="020B0604020202020204" pitchFamily="34" charset="0"/>
                <a:ea typeface="Calibri" panose="020F0502020204030204" pitchFamily="34" charset="0"/>
                <a:cs typeface="Arial" panose="020B0604020202020204" pitchFamily="34" charset="0"/>
              </a:rPr>
              <a:t>[4]</a:t>
            </a:r>
            <a:r>
              <a:rPr lang="en-US" sz="1800" dirty="0">
                <a:latin typeface="Arial" panose="020B0604020202020204" pitchFamily="34" charset="0"/>
                <a:ea typeface="Calibri" panose="020F0502020204030204" pitchFamily="34" charset="0"/>
                <a:cs typeface="Arial" panose="020B0604020202020204" pitchFamily="34" charset="0"/>
              </a:rPr>
              <a:t> Veerakumar, A., J Neurophysiol. 2019 Sep 1;122(3):1023-1035. </a:t>
            </a:r>
            <a:r>
              <a:rPr lang="en-US" sz="1800" baseline="30000" dirty="0">
                <a:latin typeface="Arial" panose="020B0604020202020204" pitchFamily="34" charset="0"/>
                <a:ea typeface="Calibri" panose="020F0502020204030204" pitchFamily="34" charset="0"/>
                <a:cs typeface="Arial" panose="020B0604020202020204" pitchFamily="34" charset="0"/>
              </a:rPr>
              <a:t>[5]</a:t>
            </a:r>
            <a:r>
              <a:rPr lang="en-US" sz="1800" dirty="0">
                <a:latin typeface="Arial" panose="020B0604020202020204" pitchFamily="34" charset="0"/>
                <a:ea typeface="Calibri" panose="020F0502020204030204" pitchFamily="34" charset="0"/>
                <a:cs typeface="Arial" panose="020B0604020202020204" pitchFamily="34" charset="0"/>
              </a:rPr>
              <a:t> Bergfeld IO., JAMA Psychiatry. 2016 May 1;73(5):456-64. </a:t>
            </a:r>
            <a:r>
              <a:rPr lang="en-US" sz="1800" baseline="30000" dirty="0">
                <a:latin typeface="Arial" panose="020B0604020202020204" pitchFamily="34" charset="0"/>
                <a:ea typeface="Calibri" panose="020F0502020204030204" pitchFamily="34" charset="0"/>
                <a:cs typeface="Arial" panose="020B0604020202020204" pitchFamily="34" charset="0"/>
              </a:rPr>
              <a:t>[6]</a:t>
            </a:r>
            <a:r>
              <a:rPr lang="en-US" sz="1800" dirty="0">
                <a:latin typeface="Arial" panose="020B0604020202020204" pitchFamily="34" charset="0"/>
                <a:ea typeface="Calibri" panose="020F0502020204030204" pitchFamily="34" charset="0"/>
                <a:cs typeface="Arial" panose="020B0604020202020204" pitchFamily="34" charset="0"/>
              </a:rPr>
              <a:t> Malone D.A. Jr., Biol Psychiatry. 2009 Feb 15;65(4):267-75. </a:t>
            </a:r>
            <a:r>
              <a:rPr lang="en-US" sz="1800" baseline="30000" dirty="0">
                <a:latin typeface="Arial" panose="020B0604020202020204" pitchFamily="34" charset="0"/>
                <a:ea typeface="Calibri" panose="020F0502020204030204" pitchFamily="34" charset="0"/>
                <a:cs typeface="Arial" panose="020B0604020202020204" pitchFamily="34" charset="0"/>
              </a:rPr>
              <a:t>[7]</a:t>
            </a:r>
            <a:r>
              <a:rPr lang="en-US" sz="1800" dirty="0">
                <a:latin typeface="Arial" panose="020B0604020202020204" pitchFamily="34" charset="0"/>
                <a:ea typeface="Calibri" panose="020F0502020204030204" pitchFamily="34" charset="0"/>
                <a:cs typeface="Arial" panose="020B0604020202020204" pitchFamily="34" charset="0"/>
              </a:rPr>
              <a:t> Allawala, A., Neurosurgery. 2021 Jul 15;89(2):E116-E121.</a:t>
            </a:r>
            <a:r>
              <a:rPr lang="en-US" sz="1800" baseline="30000" dirty="0">
                <a:latin typeface="Arial" panose="020B0604020202020204" pitchFamily="34" charset="0"/>
                <a:ea typeface="Calibri" panose="020F0502020204030204" pitchFamily="34" charset="0"/>
                <a:cs typeface="Arial" panose="020B0604020202020204" pitchFamily="34" charset="0"/>
              </a:rPr>
              <a:t>[8]</a:t>
            </a:r>
            <a:r>
              <a:rPr lang="en-US" sz="1800" dirty="0">
                <a:latin typeface="Arial" panose="020B0604020202020204" pitchFamily="34" charset="0"/>
                <a:ea typeface="Calibri" panose="020F0502020204030204" pitchFamily="34" charset="0"/>
                <a:cs typeface="Arial" panose="020B0604020202020204" pitchFamily="34" charset="0"/>
              </a:rPr>
              <a:t> Groppe, D. M., J. Neurosci. Methods. 2017 Apr1; 281, 40-48. </a:t>
            </a:r>
            <a:r>
              <a:rPr lang="en-US" sz="1800" baseline="30000" dirty="0">
                <a:latin typeface="Arial" panose="020B0604020202020204" pitchFamily="34" charset="0"/>
                <a:ea typeface="Calibri" panose="020F0502020204030204" pitchFamily="34" charset="0"/>
                <a:cs typeface="Arial" panose="020B0604020202020204" pitchFamily="34" charset="0"/>
              </a:rPr>
              <a:t>[9]</a:t>
            </a:r>
            <a:r>
              <a:rPr lang="en-US" sz="1800" dirty="0">
                <a:latin typeface="Arial" panose="020B0604020202020204" pitchFamily="34" charset="0"/>
                <a:ea typeface="Calibri" panose="020F0502020204030204" pitchFamily="34" charset="0"/>
                <a:cs typeface="Arial" panose="020B0604020202020204" pitchFamily="34" charset="0"/>
              </a:rPr>
              <a:t> Jenkinson, M., Beckmann., Neuroimage. 2012 Aug 15;62(2):782-90. </a:t>
            </a:r>
            <a:r>
              <a:rPr lang="en-US" sz="1800" baseline="30000" dirty="0">
                <a:latin typeface="Arial" panose="020B0604020202020204" pitchFamily="34" charset="0"/>
                <a:ea typeface="Calibri" panose="020F0502020204030204" pitchFamily="34" charset="0"/>
                <a:cs typeface="Arial" panose="020B0604020202020204" pitchFamily="34" charset="0"/>
              </a:rPr>
              <a:t>[10]</a:t>
            </a:r>
            <a:r>
              <a:rPr lang="en-US" sz="1800" dirty="0">
                <a:latin typeface="Arial" panose="020B0604020202020204" pitchFamily="34" charset="0"/>
                <a:ea typeface="Calibri" panose="020F0502020204030204" pitchFamily="34" charset="0"/>
                <a:cs typeface="Arial" panose="020B0604020202020204" pitchFamily="34" charset="0"/>
              </a:rPr>
              <a:t> Papademetris, X., Insight J 2006, 209 (2006).    </a:t>
            </a:r>
          </a:p>
        </p:txBody>
      </p:sp>
      <p:sp>
        <p:nvSpPr>
          <p:cNvPr id="53" name="Rounded Rectangle 55">
            <a:extLst>
              <a:ext uri="{FF2B5EF4-FFF2-40B4-BE49-F238E27FC236}">
                <a16:creationId xmlns:a16="http://schemas.microsoft.com/office/drawing/2014/main" id="{2EFCE289-47CF-4665-BE62-04FA08B735DE}"/>
              </a:ext>
            </a:extLst>
          </p:cNvPr>
          <p:cNvSpPr/>
          <p:nvPr/>
        </p:nvSpPr>
        <p:spPr>
          <a:xfrm>
            <a:off x="35179147" y="23009538"/>
            <a:ext cx="8417555" cy="1051560"/>
          </a:xfrm>
          <a:prstGeom prst="roundRect">
            <a:avLst/>
          </a:prstGeom>
          <a:solidFill>
            <a:srgbClr val="17375E"/>
          </a:solidFill>
          <a:effectLst>
            <a:outerShdw blurRad="50800" dist="38100" dir="270000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438912" tIns="219456" rIns="438912" bIns="219456" rtlCol="0" anchor="ctr"/>
          <a:lstStyle>
            <a:defPPr>
              <a:defRPr lang="en-US"/>
            </a:defPPr>
            <a:lvl1pPr marL="0" algn="l" defTabSz="2194560" rtl="0" eaLnBrk="1" latinLnBrk="0" hangingPunct="1">
              <a:defRPr sz="8600" kern="1200">
                <a:solidFill>
                  <a:schemeClr val="lt1"/>
                </a:solidFill>
                <a:latin typeface="+mn-lt"/>
                <a:ea typeface="+mn-ea"/>
                <a:cs typeface="+mn-cs"/>
              </a:defRPr>
            </a:lvl1pPr>
            <a:lvl2pPr marL="2194560" algn="l" defTabSz="2194560" rtl="0" eaLnBrk="1" latinLnBrk="0" hangingPunct="1">
              <a:defRPr sz="8600" kern="1200">
                <a:solidFill>
                  <a:schemeClr val="lt1"/>
                </a:solidFill>
                <a:latin typeface="+mn-lt"/>
                <a:ea typeface="+mn-ea"/>
                <a:cs typeface="+mn-cs"/>
              </a:defRPr>
            </a:lvl2pPr>
            <a:lvl3pPr marL="4389120" algn="l" defTabSz="2194560" rtl="0" eaLnBrk="1" latinLnBrk="0" hangingPunct="1">
              <a:defRPr sz="8600" kern="1200">
                <a:solidFill>
                  <a:schemeClr val="lt1"/>
                </a:solidFill>
                <a:latin typeface="+mn-lt"/>
                <a:ea typeface="+mn-ea"/>
                <a:cs typeface="+mn-cs"/>
              </a:defRPr>
            </a:lvl3pPr>
            <a:lvl4pPr marL="6583680" algn="l" defTabSz="2194560" rtl="0" eaLnBrk="1" latinLnBrk="0" hangingPunct="1">
              <a:defRPr sz="8600" kern="1200">
                <a:solidFill>
                  <a:schemeClr val="lt1"/>
                </a:solidFill>
                <a:latin typeface="+mn-lt"/>
                <a:ea typeface="+mn-ea"/>
                <a:cs typeface="+mn-cs"/>
              </a:defRPr>
            </a:lvl4pPr>
            <a:lvl5pPr marL="8778240" algn="l" defTabSz="2194560" rtl="0" eaLnBrk="1" latinLnBrk="0" hangingPunct="1">
              <a:defRPr sz="8600" kern="1200">
                <a:solidFill>
                  <a:schemeClr val="lt1"/>
                </a:solidFill>
                <a:latin typeface="+mn-lt"/>
                <a:ea typeface="+mn-ea"/>
                <a:cs typeface="+mn-cs"/>
              </a:defRPr>
            </a:lvl5pPr>
            <a:lvl6pPr marL="10972800" algn="l" defTabSz="2194560" rtl="0" eaLnBrk="1" latinLnBrk="0" hangingPunct="1">
              <a:defRPr sz="8600" kern="1200">
                <a:solidFill>
                  <a:schemeClr val="lt1"/>
                </a:solidFill>
                <a:latin typeface="+mn-lt"/>
                <a:ea typeface="+mn-ea"/>
                <a:cs typeface="+mn-cs"/>
              </a:defRPr>
            </a:lvl6pPr>
            <a:lvl7pPr marL="13167360" algn="l" defTabSz="2194560" rtl="0" eaLnBrk="1" latinLnBrk="0" hangingPunct="1">
              <a:defRPr sz="8600" kern="1200">
                <a:solidFill>
                  <a:schemeClr val="lt1"/>
                </a:solidFill>
                <a:latin typeface="+mn-lt"/>
                <a:ea typeface="+mn-ea"/>
                <a:cs typeface="+mn-cs"/>
              </a:defRPr>
            </a:lvl7pPr>
            <a:lvl8pPr marL="15361920" algn="l" defTabSz="2194560" rtl="0" eaLnBrk="1" latinLnBrk="0" hangingPunct="1">
              <a:defRPr sz="8600" kern="1200">
                <a:solidFill>
                  <a:schemeClr val="lt1"/>
                </a:solidFill>
                <a:latin typeface="+mn-lt"/>
                <a:ea typeface="+mn-ea"/>
                <a:cs typeface="+mn-cs"/>
              </a:defRPr>
            </a:lvl8pPr>
            <a:lvl9pPr marL="17556480" algn="l" defTabSz="2194560" rtl="0" eaLnBrk="1" latinLnBrk="0" hangingPunct="1">
              <a:defRPr sz="8600" kern="1200">
                <a:solidFill>
                  <a:schemeClr val="lt1"/>
                </a:solidFill>
                <a:latin typeface="+mn-lt"/>
                <a:ea typeface="+mn-ea"/>
                <a:cs typeface="+mn-cs"/>
              </a:defRPr>
            </a:lvl9pPr>
          </a:lstStyle>
          <a:p>
            <a:pPr algn="ctr"/>
            <a:r>
              <a:rPr lang="en-US" sz="5400" dirty="0">
                <a:effectLst>
                  <a:outerShdw blurRad="50800" dist="38100" dir="2700000">
                    <a:srgbClr val="000000">
                      <a:alpha val="43000"/>
                    </a:srgbClr>
                  </a:outerShdw>
                </a:effectLst>
                <a:latin typeface="Arial" panose="020B0604020202020204" pitchFamily="34" charset="0"/>
                <a:cs typeface="Arial" panose="020B0604020202020204" pitchFamily="34" charset="0"/>
              </a:rPr>
              <a:t>Significance </a:t>
            </a:r>
          </a:p>
        </p:txBody>
      </p:sp>
      <p:sp>
        <p:nvSpPr>
          <p:cNvPr id="56" name="TextBox 1">
            <a:extLst>
              <a:ext uri="{FF2B5EF4-FFF2-40B4-BE49-F238E27FC236}">
                <a16:creationId xmlns:a16="http://schemas.microsoft.com/office/drawing/2014/main" id="{B2064ABF-39FD-4F09-B813-E5EA1934EB79}"/>
              </a:ext>
            </a:extLst>
          </p:cNvPr>
          <p:cNvSpPr txBox="1"/>
          <p:nvPr/>
        </p:nvSpPr>
        <p:spPr>
          <a:xfrm>
            <a:off x="6724036" y="-32152"/>
            <a:ext cx="36936805" cy="3767185"/>
          </a:xfrm>
          <a:prstGeom prst="rect">
            <a:avLst/>
          </a:prstGeom>
          <a:noFill/>
        </p:spPr>
        <p:txBody>
          <a:bodyPr wrap="square" lIns="438912" tIns="219456" rIns="438912" bIns="219456" rtlCol="0">
            <a:spAutoFit/>
          </a:bodyPr>
          <a:ls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a:lstStyle>
          <a:p>
            <a:pPr algn="ctr"/>
            <a:r>
              <a:rPr lang="en-US" sz="7200" b="1" dirty="0">
                <a:solidFill>
                  <a:schemeClr val="accent1">
                    <a:lumMod val="75000"/>
                  </a:schemeClr>
                </a:solidFill>
                <a:latin typeface="Times New Roman" panose="02020603050405020304" pitchFamily="18" charset="0"/>
                <a:cs typeface="Times New Roman" panose="02020603050405020304" pitchFamily="18" charset="0"/>
              </a:rPr>
              <a:t>Affective Bias and Electrophysiology as Biomarkers of Treatment Resistant Depression</a:t>
            </a:r>
            <a:endParaRPr lang="en-US" sz="4000" b="1" dirty="0">
              <a:solidFill>
                <a:schemeClr val="accent1">
                  <a:lumMod val="75000"/>
                </a:schemeClr>
              </a:solidFill>
              <a:latin typeface="Times New Roman" panose="02020603050405020304" pitchFamily="18" charset="0"/>
              <a:cs typeface="Times New Roman" panose="02020603050405020304" pitchFamily="18" charset="0"/>
            </a:endParaRPr>
          </a:p>
          <a:p>
            <a:pPr algn="ctr"/>
            <a:r>
              <a:rPr lang="en-US" sz="4000" b="1"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Salma O. Elhassa</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1,2</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Eleonora Bartoli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2</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Madaline Mocchi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2</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Brian Metzger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2</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Kourtney Kanja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2</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Brian Cui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2</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Prathik Kalva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2</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Bailey Pascuzzi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2</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Anusha Allawala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3</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Joshua Adkinson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2</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Sameer A. Sheth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2</a:t>
            </a:r>
            <a:r>
              <a:rPr lang="en-US" sz="4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Kelly R. Bijanki </a:t>
            </a:r>
            <a:r>
              <a:rPr lang="en-US" sz="4000" b="1" baseline="30000" dirty="0">
                <a:latin typeface="Times New Roman" panose="02020603050405020304" pitchFamily="18" charset="0"/>
                <a:ea typeface="Times New Roman" panose="02020603050405020304" pitchFamily="18" charset="0"/>
                <a:cs typeface="Times New Roman" panose="02020603050405020304" pitchFamily="18" charset="0"/>
              </a:rPr>
              <a:t>2</a:t>
            </a:r>
            <a:endParaRPr lang="en-US" sz="4000" dirty="0">
              <a:latin typeface="Times New Roman" panose="02020603050405020304" pitchFamily="18" charset="0"/>
              <a:cs typeface="Times New Roman" panose="02020603050405020304" pitchFamily="18" charset="0"/>
            </a:endParaRPr>
          </a:p>
          <a:p>
            <a:pPr algn="ctr"/>
            <a:r>
              <a:rPr lang="en-US" sz="3200" baseline="30000" dirty="0">
                <a:latin typeface="Times New Roman" panose="02020603050405020304" pitchFamily="18" charset="0"/>
                <a:cs typeface="Times New Roman" panose="02020603050405020304" pitchFamily="18" charset="0"/>
              </a:rPr>
              <a:t>1</a:t>
            </a:r>
            <a:r>
              <a:rPr lang="en-US" sz="3200" dirty="0">
                <a:latin typeface="Times New Roman" panose="02020603050405020304" pitchFamily="18" charset="0"/>
                <a:cs typeface="Times New Roman" panose="02020603050405020304" pitchFamily="18" charset="0"/>
              </a:rPr>
              <a:t>Baylor College of Medicine Post-Baccalaureate Research Education Program (BCM PREP </a:t>
            </a:r>
            <a:r>
              <a:rPr lang="en-US" sz="3200" baseline="30000" dirty="0">
                <a:latin typeface="Times New Roman" panose="02020603050405020304" pitchFamily="18" charset="0"/>
                <a:cs typeface="Times New Roman" panose="02020603050405020304" pitchFamily="18" charset="0"/>
              </a:rPr>
              <a:t>2</a:t>
            </a:r>
            <a:r>
              <a:rPr lang="en-US" sz="3200" dirty="0">
                <a:latin typeface="Times New Roman" panose="02020603050405020304" pitchFamily="18" charset="0"/>
                <a:cs typeface="Times New Roman" panose="02020603050405020304" pitchFamily="18" charset="0"/>
              </a:rPr>
              <a:t>Department of Neurosurgery, Baylor College of Medicine, Houston, TX</a:t>
            </a:r>
          </a:p>
          <a:p>
            <a:pPr algn="ctr"/>
            <a:r>
              <a:rPr lang="en-US" sz="3200" baseline="30000" dirty="0">
                <a:latin typeface="Times New Roman" panose="02020603050405020304" pitchFamily="18" charset="0"/>
                <a:ea typeface="Times New Roman" panose="02020603050405020304" pitchFamily="18" charset="0"/>
                <a:cs typeface="Times New Roman" panose="02020603050405020304" pitchFamily="18" charset="0"/>
              </a:rPr>
              <a:t>3</a:t>
            </a:r>
            <a:r>
              <a:rPr lang="en-US" sz="3200" dirty="0">
                <a:latin typeface="Times New Roman" panose="02020603050405020304" pitchFamily="18" charset="0"/>
                <a:ea typeface="Times New Roman" panose="02020603050405020304" pitchFamily="18" charset="0"/>
                <a:cs typeface="Times New Roman" panose="02020603050405020304" pitchFamily="18" charset="0"/>
              </a:rPr>
              <a:t>Department of Biomedical Engineering, Brown University</a:t>
            </a:r>
            <a:endParaRPr lang="en-US" sz="320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57" name="Rounded Rectangle 26">
            <a:extLst>
              <a:ext uri="{FF2B5EF4-FFF2-40B4-BE49-F238E27FC236}">
                <a16:creationId xmlns:a16="http://schemas.microsoft.com/office/drawing/2014/main" id="{2B75767E-0910-4D79-9F6E-C6DA62EC9F5C}"/>
              </a:ext>
            </a:extLst>
          </p:cNvPr>
          <p:cNvSpPr/>
          <p:nvPr/>
        </p:nvSpPr>
        <p:spPr>
          <a:xfrm>
            <a:off x="95892" y="13125471"/>
            <a:ext cx="9273494" cy="1051560"/>
          </a:xfrm>
          <a:prstGeom prst="roundRect">
            <a:avLst/>
          </a:prstGeom>
          <a:solidFill>
            <a:schemeClr val="tx2">
              <a:lumMod val="75000"/>
            </a:schemeClr>
          </a:solidFill>
          <a:effectLst>
            <a:outerShdw blurRad="50800" dist="38100" dir="270000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438912" tIns="219456" rIns="438912" bIns="219456" rtlCol="0" anchor="ctr"/>
          <a:lstStyle>
            <a:defPPr>
              <a:defRPr lang="en-US"/>
            </a:defPPr>
            <a:lvl1pPr marL="0" algn="l" defTabSz="2194560" rtl="0" eaLnBrk="1" latinLnBrk="0" hangingPunct="1">
              <a:defRPr sz="8600" kern="1200">
                <a:solidFill>
                  <a:schemeClr val="lt1"/>
                </a:solidFill>
                <a:latin typeface="+mn-lt"/>
                <a:ea typeface="+mn-ea"/>
                <a:cs typeface="+mn-cs"/>
              </a:defRPr>
            </a:lvl1pPr>
            <a:lvl2pPr marL="2194560" algn="l" defTabSz="2194560" rtl="0" eaLnBrk="1" latinLnBrk="0" hangingPunct="1">
              <a:defRPr sz="8600" kern="1200">
                <a:solidFill>
                  <a:schemeClr val="lt1"/>
                </a:solidFill>
                <a:latin typeface="+mn-lt"/>
                <a:ea typeface="+mn-ea"/>
                <a:cs typeface="+mn-cs"/>
              </a:defRPr>
            </a:lvl2pPr>
            <a:lvl3pPr marL="4389120" algn="l" defTabSz="2194560" rtl="0" eaLnBrk="1" latinLnBrk="0" hangingPunct="1">
              <a:defRPr sz="8600" kern="1200">
                <a:solidFill>
                  <a:schemeClr val="lt1"/>
                </a:solidFill>
                <a:latin typeface="+mn-lt"/>
                <a:ea typeface="+mn-ea"/>
                <a:cs typeface="+mn-cs"/>
              </a:defRPr>
            </a:lvl3pPr>
            <a:lvl4pPr marL="6583680" algn="l" defTabSz="2194560" rtl="0" eaLnBrk="1" latinLnBrk="0" hangingPunct="1">
              <a:defRPr sz="8600" kern="1200">
                <a:solidFill>
                  <a:schemeClr val="lt1"/>
                </a:solidFill>
                <a:latin typeface="+mn-lt"/>
                <a:ea typeface="+mn-ea"/>
                <a:cs typeface="+mn-cs"/>
              </a:defRPr>
            </a:lvl4pPr>
            <a:lvl5pPr marL="8778240" algn="l" defTabSz="2194560" rtl="0" eaLnBrk="1" latinLnBrk="0" hangingPunct="1">
              <a:defRPr sz="8600" kern="1200">
                <a:solidFill>
                  <a:schemeClr val="lt1"/>
                </a:solidFill>
                <a:latin typeface="+mn-lt"/>
                <a:ea typeface="+mn-ea"/>
                <a:cs typeface="+mn-cs"/>
              </a:defRPr>
            </a:lvl5pPr>
            <a:lvl6pPr marL="10972800" algn="l" defTabSz="2194560" rtl="0" eaLnBrk="1" latinLnBrk="0" hangingPunct="1">
              <a:defRPr sz="8600" kern="1200">
                <a:solidFill>
                  <a:schemeClr val="lt1"/>
                </a:solidFill>
                <a:latin typeface="+mn-lt"/>
                <a:ea typeface="+mn-ea"/>
                <a:cs typeface="+mn-cs"/>
              </a:defRPr>
            </a:lvl6pPr>
            <a:lvl7pPr marL="13167360" algn="l" defTabSz="2194560" rtl="0" eaLnBrk="1" latinLnBrk="0" hangingPunct="1">
              <a:defRPr sz="8600" kern="1200">
                <a:solidFill>
                  <a:schemeClr val="lt1"/>
                </a:solidFill>
                <a:latin typeface="+mn-lt"/>
                <a:ea typeface="+mn-ea"/>
                <a:cs typeface="+mn-cs"/>
              </a:defRPr>
            </a:lvl7pPr>
            <a:lvl8pPr marL="15361920" algn="l" defTabSz="2194560" rtl="0" eaLnBrk="1" latinLnBrk="0" hangingPunct="1">
              <a:defRPr sz="8600" kern="1200">
                <a:solidFill>
                  <a:schemeClr val="lt1"/>
                </a:solidFill>
                <a:latin typeface="+mn-lt"/>
                <a:ea typeface="+mn-ea"/>
                <a:cs typeface="+mn-cs"/>
              </a:defRPr>
            </a:lvl8pPr>
            <a:lvl9pPr marL="17556480" algn="l" defTabSz="2194560" rtl="0" eaLnBrk="1" latinLnBrk="0" hangingPunct="1">
              <a:defRPr sz="8600" kern="1200">
                <a:solidFill>
                  <a:schemeClr val="lt1"/>
                </a:solidFill>
                <a:latin typeface="+mn-lt"/>
                <a:ea typeface="+mn-ea"/>
                <a:cs typeface="+mn-cs"/>
              </a:defRPr>
            </a:lvl9pPr>
          </a:lstStyle>
          <a:p>
            <a:pPr algn="ctr"/>
            <a:r>
              <a:rPr lang="en-US" sz="5400" dirty="0">
                <a:effectLst>
                  <a:outerShdw blurRad="50800" dist="38100" dir="2700000">
                    <a:srgbClr val="000000">
                      <a:alpha val="43000"/>
                    </a:srgbClr>
                  </a:outerShdw>
                </a:effectLst>
                <a:latin typeface="Arial" panose="020B0604020202020204" pitchFamily="34" charset="0"/>
                <a:cs typeface="Arial" panose="020B0604020202020204" pitchFamily="34" charset="0"/>
              </a:rPr>
              <a:t>Hypothesis</a:t>
            </a:r>
          </a:p>
        </p:txBody>
      </p:sp>
      <p:sp>
        <p:nvSpPr>
          <p:cNvPr id="58" name="Rounded Rectangle 28">
            <a:extLst>
              <a:ext uri="{FF2B5EF4-FFF2-40B4-BE49-F238E27FC236}">
                <a16:creationId xmlns:a16="http://schemas.microsoft.com/office/drawing/2014/main" id="{F010060F-29B4-4119-81F0-F78704E1D8B5}"/>
              </a:ext>
            </a:extLst>
          </p:cNvPr>
          <p:cNvSpPr/>
          <p:nvPr/>
        </p:nvSpPr>
        <p:spPr>
          <a:xfrm>
            <a:off x="95712" y="16723790"/>
            <a:ext cx="9273495" cy="1051560"/>
          </a:xfrm>
          <a:prstGeom prst="roundRect">
            <a:avLst/>
          </a:prstGeom>
          <a:solidFill>
            <a:schemeClr val="tx2">
              <a:lumMod val="75000"/>
            </a:schemeClr>
          </a:solidFill>
          <a:effectLst>
            <a:outerShdw blurRad="50800" dist="38100" dir="270000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438912" tIns="219456" rIns="438912" bIns="219456" rtlCol="0" anchor="ctr"/>
          <a:lstStyle>
            <a:defPPr>
              <a:defRPr lang="en-US"/>
            </a:defPPr>
            <a:lvl1pPr marL="0" algn="l" defTabSz="2194560" rtl="0" eaLnBrk="1" latinLnBrk="0" hangingPunct="1">
              <a:defRPr sz="8600" kern="1200">
                <a:solidFill>
                  <a:schemeClr val="lt1"/>
                </a:solidFill>
                <a:latin typeface="+mn-lt"/>
                <a:ea typeface="+mn-ea"/>
                <a:cs typeface="+mn-cs"/>
              </a:defRPr>
            </a:lvl1pPr>
            <a:lvl2pPr marL="2194560" algn="l" defTabSz="2194560" rtl="0" eaLnBrk="1" latinLnBrk="0" hangingPunct="1">
              <a:defRPr sz="8600" kern="1200">
                <a:solidFill>
                  <a:schemeClr val="lt1"/>
                </a:solidFill>
                <a:latin typeface="+mn-lt"/>
                <a:ea typeface="+mn-ea"/>
                <a:cs typeface="+mn-cs"/>
              </a:defRPr>
            </a:lvl2pPr>
            <a:lvl3pPr marL="4389120" algn="l" defTabSz="2194560" rtl="0" eaLnBrk="1" latinLnBrk="0" hangingPunct="1">
              <a:defRPr sz="8600" kern="1200">
                <a:solidFill>
                  <a:schemeClr val="lt1"/>
                </a:solidFill>
                <a:latin typeface="+mn-lt"/>
                <a:ea typeface="+mn-ea"/>
                <a:cs typeface="+mn-cs"/>
              </a:defRPr>
            </a:lvl3pPr>
            <a:lvl4pPr marL="6583680" algn="l" defTabSz="2194560" rtl="0" eaLnBrk="1" latinLnBrk="0" hangingPunct="1">
              <a:defRPr sz="8600" kern="1200">
                <a:solidFill>
                  <a:schemeClr val="lt1"/>
                </a:solidFill>
                <a:latin typeface="+mn-lt"/>
                <a:ea typeface="+mn-ea"/>
                <a:cs typeface="+mn-cs"/>
              </a:defRPr>
            </a:lvl4pPr>
            <a:lvl5pPr marL="8778240" algn="l" defTabSz="2194560" rtl="0" eaLnBrk="1" latinLnBrk="0" hangingPunct="1">
              <a:defRPr sz="8600" kern="1200">
                <a:solidFill>
                  <a:schemeClr val="lt1"/>
                </a:solidFill>
                <a:latin typeface="+mn-lt"/>
                <a:ea typeface="+mn-ea"/>
                <a:cs typeface="+mn-cs"/>
              </a:defRPr>
            </a:lvl5pPr>
            <a:lvl6pPr marL="10972800" algn="l" defTabSz="2194560" rtl="0" eaLnBrk="1" latinLnBrk="0" hangingPunct="1">
              <a:defRPr sz="8600" kern="1200">
                <a:solidFill>
                  <a:schemeClr val="lt1"/>
                </a:solidFill>
                <a:latin typeface="+mn-lt"/>
                <a:ea typeface="+mn-ea"/>
                <a:cs typeface="+mn-cs"/>
              </a:defRPr>
            </a:lvl6pPr>
            <a:lvl7pPr marL="13167360" algn="l" defTabSz="2194560" rtl="0" eaLnBrk="1" latinLnBrk="0" hangingPunct="1">
              <a:defRPr sz="8600" kern="1200">
                <a:solidFill>
                  <a:schemeClr val="lt1"/>
                </a:solidFill>
                <a:latin typeface="+mn-lt"/>
                <a:ea typeface="+mn-ea"/>
                <a:cs typeface="+mn-cs"/>
              </a:defRPr>
            </a:lvl7pPr>
            <a:lvl8pPr marL="15361920" algn="l" defTabSz="2194560" rtl="0" eaLnBrk="1" latinLnBrk="0" hangingPunct="1">
              <a:defRPr sz="8600" kern="1200">
                <a:solidFill>
                  <a:schemeClr val="lt1"/>
                </a:solidFill>
                <a:latin typeface="+mn-lt"/>
                <a:ea typeface="+mn-ea"/>
                <a:cs typeface="+mn-cs"/>
              </a:defRPr>
            </a:lvl8pPr>
            <a:lvl9pPr marL="17556480" algn="l" defTabSz="2194560" rtl="0" eaLnBrk="1" latinLnBrk="0" hangingPunct="1">
              <a:defRPr sz="8600" kern="1200">
                <a:solidFill>
                  <a:schemeClr val="lt1"/>
                </a:solidFill>
                <a:latin typeface="+mn-lt"/>
                <a:ea typeface="+mn-ea"/>
                <a:cs typeface="+mn-cs"/>
              </a:defRPr>
            </a:lvl9pPr>
          </a:lstStyle>
          <a:p>
            <a:pPr algn="ctr"/>
            <a:r>
              <a:rPr lang="en-US" sz="5400" dirty="0">
                <a:effectLst>
                  <a:outerShdw blurRad="50800" dist="38100" dir="2700000">
                    <a:srgbClr val="000000">
                      <a:alpha val="43000"/>
                    </a:srgbClr>
                  </a:outerShdw>
                </a:effectLst>
                <a:latin typeface="Arial" panose="020B0604020202020204" pitchFamily="34" charset="0"/>
                <a:cs typeface="Arial" panose="020B0604020202020204" pitchFamily="34" charset="0"/>
              </a:rPr>
              <a:t>Experimental Approach</a:t>
            </a:r>
          </a:p>
        </p:txBody>
      </p:sp>
      <p:sp>
        <p:nvSpPr>
          <p:cNvPr id="60" name="TextBox 5">
            <a:extLst>
              <a:ext uri="{FF2B5EF4-FFF2-40B4-BE49-F238E27FC236}">
                <a16:creationId xmlns:a16="http://schemas.microsoft.com/office/drawing/2014/main" id="{20E8A333-8C58-473C-84A5-31C78BC9308E}"/>
              </a:ext>
            </a:extLst>
          </p:cNvPr>
          <p:cNvSpPr txBox="1"/>
          <p:nvPr/>
        </p:nvSpPr>
        <p:spPr>
          <a:xfrm>
            <a:off x="237704" y="14397097"/>
            <a:ext cx="9220429" cy="2062103"/>
          </a:xfrm>
          <a:prstGeom prst="rect">
            <a:avLst/>
          </a:prstGeom>
          <a:noFill/>
        </p:spPr>
        <p:txBody>
          <a:bodyPr wrap="square" rtlCol="0">
            <a:spAutoFit/>
          </a:bodyPr>
          <a:ls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a:lstStyle>
          <a:p>
            <a:pPr algn="just">
              <a:spcAft>
                <a:spcPts val="1200"/>
              </a:spcAft>
            </a:pPr>
            <a:r>
              <a:rPr lang="en-US" sz="3200" dirty="0">
                <a:latin typeface="Arial" panose="020B0604020202020204" pitchFamily="34" charset="0"/>
                <a:cs typeface="Arial" panose="020B0604020202020204" pitchFamily="34" charset="0"/>
              </a:rPr>
              <a:t>We expect that AB will decrease in response to DBS in patients who perceive emotional stimuli more negatively, and this will be reflected in OFC neural activity. </a:t>
            </a:r>
          </a:p>
        </p:txBody>
      </p:sp>
      <p:sp>
        <p:nvSpPr>
          <p:cNvPr id="18" name="TextBox 17">
            <a:extLst>
              <a:ext uri="{FF2B5EF4-FFF2-40B4-BE49-F238E27FC236}">
                <a16:creationId xmlns:a16="http://schemas.microsoft.com/office/drawing/2014/main" id="{7FA678EC-DFE9-82D3-8B52-D9EADF32FF91}"/>
              </a:ext>
            </a:extLst>
          </p:cNvPr>
          <p:cNvSpPr txBox="1"/>
          <p:nvPr/>
        </p:nvSpPr>
        <p:spPr>
          <a:xfrm>
            <a:off x="294497" y="4718247"/>
            <a:ext cx="9273496" cy="8433078"/>
          </a:xfrm>
          <a:prstGeom prst="rect">
            <a:avLst/>
          </a:prstGeom>
          <a:noFill/>
        </p:spPr>
        <p:txBody>
          <a:bodyPr wrap="square" rtlCol="0">
            <a:spAutoFit/>
          </a:bodyPr>
          <a:lstStyle/>
          <a:p>
            <a:pPr algn="just">
              <a:spcBef>
                <a:spcPts val="1200"/>
              </a:spcBef>
            </a:pPr>
            <a:r>
              <a:rPr lang="en-US" sz="3200" dirty="0">
                <a:latin typeface="Arial" panose="020B0604020202020204" pitchFamily="34" charset="0"/>
                <a:cs typeface="Arial" panose="020B0604020202020204" pitchFamily="34" charset="0"/>
              </a:rPr>
              <a:t>Deep brain stimulation (DBS) has shown inconsistent success in alleviating symptoms of treatment-resistant depression (TRD).</a:t>
            </a:r>
          </a:p>
          <a:p>
            <a:pPr algn="just">
              <a:spcBef>
                <a:spcPts val="1200"/>
              </a:spcBef>
            </a:pPr>
            <a:r>
              <a:rPr lang="en-US" sz="3200" dirty="0">
                <a:latin typeface="Arial" panose="020B0604020202020204" pitchFamily="34" charset="0"/>
                <a:cs typeface="Arial" panose="020B0604020202020204" pitchFamily="34" charset="0"/>
              </a:rPr>
              <a:t>Developing a biomarker that can track improvements related to DBS therapy is essential to improving patient outcomes.</a:t>
            </a:r>
          </a:p>
          <a:p>
            <a:pPr algn="just">
              <a:spcBef>
                <a:spcPts val="1200"/>
              </a:spcBef>
            </a:pPr>
            <a:r>
              <a:rPr lang="en-US" sz="3200" dirty="0">
                <a:latin typeface="Arial" panose="020B0604020202020204" pitchFamily="34" charset="0"/>
                <a:cs typeface="Arial" panose="020B0604020202020204" pitchFamily="34" charset="0"/>
              </a:rPr>
              <a:t>TRD patients often perceive emotional stimuli more negatively than non-depressed populations. This tendency is known as an affective bias (AB) and is a potential biomarker for TRD, but it is unknown how AB is related to neural activity and mood after DBS.</a:t>
            </a:r>
          </a:p>
          <a:p>
            <a:pPr algn="just">
              <a:spcBef>
                <a:spcPts val="1200"/>
              </a:spcBef>
            </a:pPr>
            <a:r>
              <a:rPr lang="en-US" sz="3200" dirty="0">
                <a:latin typeface="Arial" panose="020B0604020202020204" pitchFamily="34" charset="0"/>
                <a:cs typeface="Arial" panose="020B0604020202020204" pitchFamily="34" charset="0"/>
              </a:rPr>
              <a:t>Here, we examine how affective bias and neural recordings in the orbital frontal cortex (OFC) changes after DBS in TRD patients during the 10-day inpatient stay.</a:t>
            </a:r>
          </a:p>
        </p:txBody>
      </p:sp>
      <p:sp>
        <p:nvSpPr>
          <p:cNvPr id="19" name="Rounded Rectangle 18">
            <a:extLst>
              <a:ext uri="{FF2B5EF4-FFF2-40B4-BE49-F238E27FC236}">
                <a16:creationId xmlns:a16="http://schemas.microsoft.com/office/drawing/2014/main" id="{7E31F48E-928C-FA96-6806-71448A704227}"/>
              </a:ext>
            </a:extLst>
          </p:cNvPr>
          <p:cNvSpPr/>
          <p:nvPr/>
        </p:nvSpPr>
        <p:spPr>
          <a:xfrm>
            <a:off x="9621870" y="14821654"/>
            <a:ext cx="25323864" cy="1051560"/>
          </a:xfrm>
          <a:prstGeom prst="roundRect">
            <a:avLst/>
          </a:prstGeom>
          <a:solidFill>
            <a:srgbClr val="17375E"/>
          </a:solidFill>
          <a:effectLst>
            <a:outerShdw blurRad="50800" dist="38100" dir="270000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438912" tIns="219456" rIns="438912" bIns="219456" rtlCol="0" anchor="ctr"/>
          <a:lstStyle/>
          <a:p>
            <a:pPr algn="ctr"/>
            <a:r>
              <a:rPr lang="en-US" sz="5400" dirty="0">
                <a:effectLst>
                  <a:outerShdw blurRad="50800" dist="38100" dir="2700000">
                    <a:srgbClr val="000000">
                      <a:alpha val="43000"/>
                    </a:srgbClr>
                  </a:outerShdw>
                </a:effectLst>
                <a:latin typeface="Arial" panose="020B0604020202020204" pitchFamily="34" charset="0"/>
                <a:cs typeface="Arial" panose="020B0604020202020204" pitchFamily="34" charset="0"/>
              </a:rPr>
              <a:t>Results</a:t>
            </a:r>
          </a:p>
        </p:txBody>
      </p:sp>
      <p:sp>
        <p:nvSpPr>
          <p:cNvPr id="30" name="TextBox 29">
            <a:extLst>
              <a:ext uri="{FF2B5EF4-FFF2-40B4-BE49-F238E27FC236}">
                <a16:creationId xmlns:a16="http://schemas.microsoft.com/office/drawing/2014/main" id="{8B318550-A026-5B51-B608-1D15BBF4ED8B}"/>
              </a:ext>
            </a:extLst>
          </p:cNvPr>
          <p:cNvSpPr txBox="1"/>
          <p:nvPr/>
        </p:nvSpPr>
        <p:spPr>
          <a:xfrm flipH="1">
            <a:off x="35160857" y="28656457"/>
            <a:ext cx="8659159" cy="1815882"/>
          </a:xfrm>
          <a:prstGeom prst="rect">
            <a:avLst/>
          </a:prstGeom>
          <a:noFill/>
        </p:spPr>
        <p:txBody>
          <a:bodyPr wrap="square" rtlCol="0">
            <a:spAutoFit/>
          </a:bodyPr>
          <a:lstStyle/>
          <a:p>
            <a:r>
              <a:rPr lang="en-US" sz="2800" dirty="0">
                <a:latin typeface="Arial" panose="020B0604020202020204" pitchFamily="34" charset="0"/>
                <a:ea typeface="Times New Roman" panose="02020603050405020304" pitchFamily="18" charset="0"/>
                <a:cs typeface="Arial" panose="020B0604020202020204" pitchFamily="34" charset="0"/>
              </a:rPr>
              <a:t>R25-GM069234-19 PREP Program Training Grant, </a:t>
            </a:r>
            <a:r>
              <a:rPr lang="en-US" sz="2800" dirty="0">
                <a:solidFill>
                  <a:srgbClr val="000000"/>
                </a:solidFill>
                <a:latin typeface="Arial" panose="020B0604020202020204" pitchFamily="34" charset="0"/>
                <a:ea typeface="Times New Roman" panose="02020603050405020304" pitchFamily="18" charset="0"/>
                <a:cs typeface="Arial" panose="020B0604020202020204" pitchFamily="34" charset="0"/>
              </a:rPr>
              <a:t>K01-MH116364 (PI: Bijanki), R01-MH127006 (PI: Bijanki), UH3-NS103549 (PIs: Sheth, Pouratian, Goodman).</a:t>
            </a:r>
            <a:r>
              <a:rPr lang="en-US" sz="2800" dirty="0">
                <a:latin typeface="Arial" panose="020B0604020202020204" pitchFamily="34" charset="0"/>
                <a:ea typeface="Times New Roman" panose="02020603050405020304" pitchFamily="18" charset="0"/>
                <a:cs typeface="Arial" panose="020B0604020202020204" pitchFamily="34" charset="0"/>
              </a:rPr>
              <a:t> </a:t>
            </a:r>
            <a:r>
              <a:rPr lang="en-US" sz="2800" b="1" dirty="0">
                <a:latin typeface="Arial" panose="020B0604020202020204" pitchFamily="34" charset="0"/>
                <a:ea typeface="Times New Roman" panose="02020603050405020304" pitchFamily="18" charset="0"/>
                <a:cs typeface="Arial" panose="020B0604020202020204" pitchFamily="34" charset="0"/>
              </a:rPr>
              <a:t> </a:t>
            </a:r>
            <a:endParaRPr lang="en-US" sz="2800" dirty="0">
              <a:latin typeface="Arial" panose="020B0604020202020204" pitchFamily="34" charset="0"/>
              <a:ea typeface="Times New Roman" panose="02020603050405020304" pitchFamily="18" charset="0"/>
              <a:cs typeface="Arial" panose="020B0604020202020204" pitchFamily="34" charset="0"/>
            </a:endParaRPr>
          </a:p>
        </p:txBody>
      </p:sp>
      <p:sp>
        <p:nvSpPr>
          <p:cNvPr id="33" name="TextBox 32">
            <a:extLst>
              <a:ext uri="{FF2B5EF4-FFF2-40B4-BE49-F238E27FC236}">
                <a16:creationId xmlns:a16="http://schemas.microsoft.com/office/drawing/2014/main" id="{C3971D77-03DD-4940-F3EA-CFB4D2E23966}"/>
              </a:ext>
            </a:extLst>
          </p:cNvPr>
          <p:cNvSpPr txBox="1"/>
          <p:nvPr/>
        </p:nvSpPr>
        <p:spPr>
          <a:xfrm>
            <a:off x="35160858" y="24004900"/>
            <a:ext cx="8474349" cy="3539430"/>
          </a:xfrm>
          <a:prstGeom prst="rect">
            <a:avLst/>
          </a:prstGeom>
          <a:noFill/>
        </p:spPr>
        <p:txBody>
          <a:bodyPr wrap="square" rtlCol="0">
            <a:spAutoFit/>
          </a:bodyPr>
          <a:lstStyle/>
          <a:p>
            <a:pPr algn="just"/>
            <a:r>
              <a:rPr lang="en-US" sz="3200" dirty="0">
                <a:solidFill>
                  <a:srgbClr val="000000"/>
                </a:solidFill>
                <a:latin typeface="Arial" panose="020B0604020202020204" pitchFamily="34" charset="0"/>
                <a:ea typeface="Calibri" panose="020F0502020204030204" pitchFamily="34" charset="0"/>
                <a:cs typeface="Arial" panose="020B0604020202020204" pitchFamily="34" charset="0"/>
              </a:rPr>
              <a:t>By characterizing the relationship between changes in emotional bias behavior and intracranial electrophysiological markers, we move the field toward a more nuanced understanding of the pathophysiological underpinnings of TRD and test individualized treatment approaches in the future.</a:t>
            </a:r>
            <a:endParaRPr lang="en-US" sz="3200" dirty="0">
              <a:latin typeface="Arial" panose="020B0604020202020204" pitchFamily="34" charset="0"/>
              <a:ea typeface="Calibri" panose="020F0502020204030204" pitchFamily="34" charset="0"/>
              <a:cs typeface="Arial" panose="020B0604020202020204" pitchFamily="34" charset="0"/>
            </a:endParaRPr>
          </a:p>
        </p:txBody>
      </p:sp>
      <p:sp>
        <p:nvSpPr>
          <p:cNvPr id="7" name="TextBox 6">
            <a:extLst>
              <a:ext uri="{FF2B5EF4-FFF2-40B4-BE49-F238E27FC236}">
                <a16:creationId xmlns:a16="http://schemas.microsoft.com/office/drawing/2014/main" id="{262049EF-D7E3-1DCD-07F5-2E976AC2099C}"/>
              </a:ext>
            </a:extLst>
          </p:cNvPr>
          <p:cNvSpPr txBox="1"/>
          <p:nvPr/>
        </p:nvSpPr>
        <p:spPr>
          <a:xfrm>
            <a:off x="30349872" y="4759225"/>
            <a:ext cx="4672692" cy="10064294"/>
          </a:xfrm>
          <a:prstGeom prst="rect">
            <a:avLst/>
          </a:prstGeom>
          <a:noFill/>
        </p:spPr>
        <p:txBody>
          <a:bodyPr wrap="square" rtlCol="0">
            <a:spAutoFit/>
          </a:bodyPr>
          <a:lstStyle/>
          <a:p>
            <a:pPr algn="just"/>
            <a:r>
              <a:rPr lang="en-US" sz="2400" b="1" dirty="0">
                <a:effectLst/>
                <a:latin typeface="Arial" panose="020B0604020202020204" pitchFamily="34" charset="0"/>
                <a:cs typeface="Arial" panose="020B0604020202020204" pitchFamily="34" charset="0"/>
              </a:rPr>
              <a:t>Affective Bias </a:t>
            </a:r>
            <a:r>
              <a:rPr lang="en-US" sz="2400" b="1" dirty="0">
                <a:latin typeface="Arial" panose="020B0604020202020204" pitchFamily="34" charset="0"/>
                <a:cs typeface="Arial" panose="020B0604020202020204" pitchFamily="34" charset="0"/>
              </a:rPr>
              <a:t>T</a:t>
            </a:r>
            <a:r>
              <a:rPr lang="en-US" sz="2400" b="1" dirty="0">
                <a:effectLst/>
                <a:latin typeface="Arial" panose="020B0604020202020204" pitchFamily="34" charset="0"/>
                <a:cs typeface="Arial" panose="020B0604020202020204" pitchFamily="34" charset="0"/>
              </a:rPr>
              <a:t>ask (ABT).</a:t>
            </a:r>
          </a:p>
          <a:p>
            <a:pPr algn="just"/>
            <a:r>
              <a:rPr lang="en-US" sz="2400" dirty="0">
                <a:latin typeface="Arial" panose="020B0604020202020204" pitchFamily="34" charset="0"/>
                <a:cs typeface="Arial" panose="020B0604020202020204" pitchFamily="34" charset="0"/>
              </a:rPr>
              <a:t>a) Patients view on a monitor faces expressing neutral, negative or positive emotions (Valence). </a:t>
            </a:r>
            <a:r>
              <a:rPr lang="en-US" sz="2400" dirty="0">
                <a:effectLst/>
                <a:latin typeface="Arial" panose="020B0604020202020204" pitchFamily="34" charset="0"/>
                <a:cs typeface="Arial" panose="020B0604020202020204" pitchFamily="34" charset="0"/>
              </a:rPr>
              <a:t>Faces display different intensity of emotions, being morphed from neutral (0%) to sad, and neutral to happy in steps of 10, 30, 50, and 100% (Intensity). </a:t>
            </a:r>
          </a:p>
          <a:p>
            <a:pPr algn="just"/>
            <a:r>
              <a:rPr lang="en-US" sz="2400" dirty="0">
                <a:effectLst/>
                <a:latin typeface="Arial" panose="020B0604020202020204" pitchFamily="34" charset="0"/>
                <a:cs typeface="Arial" panose="020B0604020202020204" pitchFamily="34" charset="0"/>
              </a:rPr>
              <a:t>b</a:t>
            </a:r>
            <a:r>
              <a:rPr lang="en-US" sz="2400" dirty="0">
                <a:latin typeface="Arial" panose="020B0604020202020204" pitchFamily="34" charset="0"/>
                <a:cs typeface="Arial" panose="020B0604020202020204" pitchFamily="34" charset="0"/>
              </a:rPr>
              <a:t>) </a:t>
            </a:r>
            <a:r>
              <a:rPr lang="en-US" sz="2400" dirty="0">
                <a:effectLst/>
                <a:latin typeface="Arial" panose="020B0604020202020204" pitchFamily="34" charset="0"/>
                <a:cs typeface="Arial" panose="020B0604020202020204" pitchFamily="34" charset="0"/>
              </a:rPr>
              <a:t>Faces were presented on a black background one at a time and participants used a slider bar to rate the emotion of the face (from very sad to very happy). </a:t>
            </a:r>
          </a:p>
          <a:p>
            <a:pPr algn="just"/>
            <a:endParaRPr lang="en-US" sz="2400" dirty="0">
              <a:latin typeface="Arial" panose="020B0604020202020204" pitchFamily="34" charset="0"/>
              <a:cs typeface="Arial" panose="020B0604020202020204" pitchFamily="34" charset="0"/>
            </a:endParaRPr>
          </a:p>
          <a:p>
            <a:pPr algn="just"/>
            <a:r>
              <a:rPr lang="en-US" sz="2400" dirty="0">
                <a:effectLst/>
                <a:latin typeface="Arial" panose="020B0604020202020204" pitchFamily="34" charset="0"/>
                <a:cs typeface="Arial" panose="020B0604020202020204" pitchFamily="34" charset="0"/>
              </a:rPr>
              <a:t>Each patient viewed and rated </a:t>
            </a:r>
            <a:r>
              <a:rPr lang="en-US" sz="2400" b="0" i="0" dirty="0">
                <a:solidFill>
                  <a:srgbClr val="1D1C1D"/>
                </a:solidFill>
                <a:effectLst/>
                <a:latin typeface="Arial" panose="020B0604020202020204" pitchFamily="34" charset="0"/>
                <a:cs typeface="Arial" panose="020B0604020202020204" pitchFamily="34" charset="0"/>
              </a:rPr>
              <a:t>180 faces before DBS and repeated the experiment after several days of DBS therapy</a:t>
            </a:r>
            <a:r>
              <a:rPr lang="en-US" sz="2400" dirty="0">
                <a:effectLst/>
                <a:latin typeface="Arial" panose="020B0604020202020204" pitchFamily="34" charset="0"/>
                <a:cs typeface="Arial" panose="020B0604020202020204" pitchFamily="34" charset="0"/>
              </a:rPr>
              <a:t>.</a:t>
            </a:r>
          </a:p>
          <a:p>
            <a:pPr algn="just"/>
            <a:endParaRPr lang="en-US" sz="2400" dirty="0">
              <a:latin typeface="Arial" panose="020B0604020202020204" pitchFamily="34" charset="0"/>
              <a:cs typeface="Arial" panose="020B0604020202020204" pitchFamily="34" charset="0"/>
            </a:endParaRPr>
          </a:p>
          <a:p>
            <a:pPr algn="just"/>
            <a:r>
              <a:rPr lang="en-US" sz="2400" dirty="0">
                <a:latin typeface="Arial" panose="020B0604020202020204" pitchFamily="34" charset="0"/>
                <a:cs typeface="Arial" panose="020B0604020202020204" pitchFamily="34" charset="0"/>
              </a:rPr>
              <a:t>Expected ratings based on normative data from 400 healthy controls were subtracted from the observed ratings to compute the Affective Bias score. </a:t>
            </a:r>
          </a:p>
        </p:txBody>
      </p:sp>
      <p:pic>
        <p:nvPicPr>
          <p:cNvPr id="13" name="Picture 12">
            <a:extLst>
              <a:ext uri="{FF2B5EF4-FFF2-40B4-BE49-F238E27FC236}">
                <a16:creationId xmlns:a16="http://schemas.microsoft.com/office/drawing/2014/main" id="{C2F6B716-B090-064E-EC12-D6B029BA114E}"/>
              </a:ext>
            </a:extLst>
          </p:cNvPr>
          <p:cNvPicPr>
            <a:picLocks noChangeAspect="1"/>
          </p:cNvPicPr>
          <p:nvPr/>
        </p:nvPicPr>
        <p:blipFill>
          <a:blip r:embed="rId5"/>
          <a:stretch>
            <a:fillRect/>
          </a:stretch>
        </p:blipFill>
        <p:spPr>
          <a:xfrm>
            <a:off x="1297916" y="21376312"/>
            <a:ext cx="7160523" cy="5916784"/>
          </a:xfrm>
          <a:prstGeom prst="rect">
            <a:avLst/>
          </a:prstGeom>
        </p:spPr>
      </p:pic>
      <p:sp>
        <p:nvSpPr>
          <p:cNvPr id="21" name="TextBox 20">
            <a:extLst>
              <a:ext uri="{FF2B5EF4-FFF2-40B4-BE49-F238E27FC236}">
                <a16:creationId xmlns:a16="http://schemas.microsoft.com/office/drawing/2014/main" id="{6264BA58-72F1-6F24-07AE-EC92ADECCE71}"/>
              </a:ext>
            </a:extLst>
          </p:cNvPr>
          <p:cNvSpPr txBox="1"/>
          <p:nvPr/>
        </p:nvSpPr>
        <p:spPr>
          <a:xfrm>
            <a:off x="-61025" y="27335554"/>
            <a:ext cx="9784080" cy="2308324"/>
          </a:xfrm>
          <a:prstGeom prst="rect">
            <a:avLst/>
          </a:prstGeom>
          <a:noFill/>
        </p:spPr>
        <p:txBody>
          <a:bodyPr wrap="square" rtlCol="0">
            <a:spAutoFit/>
          </a:bodyPr>
          <a:lstStyle/>
          <a:p>
            <a:r>
              <a:rPr lang="en-US" sz="2400" b="1" dirty="0">
                <a:effectLst/>
                <a:latin typeface="Arial" panose="020B0604020202020204" pitchFamily="34" charset="0"/>
                <a:cs typeface="Arial" panose="020B0604020202020204" pitchFamily="34" charset="0"/>
              </a:rPr>
              <a:t>Figure 1. </a:t>
            </a:r>
            <a:r>
              <a:rPr lang="en-US" sz="2400" b="1" i="0" dirty="0">
                <a:effectLst/>
                <a:latin typeface="Arial" panose="020B0604020202020204" pitchFamily="34" charset="0"/>
                <a:cs typeface="Arial" panose="020B0604020202020204" pitchFamily="34" charset="0"/>
              </a:rPr>
              <a:t>Schematic of sEEG and DBS leads placement. </a:t>
            </a:r>
            <a:r>
              <a:rPr lang="en-US" sz="2400" dirty="0">
                <a:effectLst/>
                <a:latin typeface="Arial" panose="020B0604020202020204" pitchFamily="34" charset="0"/>
                <a:cs typeface="Arial" panose="020B0604020202020204" pitchFamily="34" charset="0"/>
              </a:rPr>
              <a:t>Surgery consisted of intracranially implanting four DBS leads </a:t>
            </a:r>
            <a:r>
              <a:rPr lang="en-US" sz="2400" dirty="0">
                <a:latin typeface="Arial" panose="020B0604020202020204" pitchFamily="34" charset="0"/>
                <a:cs typeface="Arial" panose="020B0604020202020204" pitchFamily="34" charset="0"/>
              </a:rPr>
              <a:t>in the </a:t>
            </a:r>
            <a:r>
              <a:rPr lang="en-US" sz="2400" dirty="0">
                <a:solidFill>
                  <a:srgbClr val="000000"/>
                </a:solidFill>
                <a:effectLst/>
                <a:latin typeface="Arial" panose="020B0604020202020204" pitchFamily="34" charset="0"/>
                <a:cs typeface="Arial" panose="020B0604020202020204" pitchFamily="34" charset="0"/>
              </a:rPr>
              <a:t>subcallosal cingulate cortex (SCC) and ventral capsule/ventral striatum (VCVS)</a:t>
            </a:r>
            <a:r>
              <a:rPr lang="en-US" sz="2400" dirty="0">
                <a:effectLst/>
                <a:latin typeface="Arial" panose="020B0604020202020204" pitchFamily="34" charset="0"/>
                <a:cs typeface="Arial" panose="020B0604020202020204" pitchFamily="34" charset="0"/>
              </a:rPr>
              <a:t> and 10-12 sEEG electrodes (bilateral dorsolateral, ventrolateral and ventromedial prefrontal cortex, orbitofrontal cortex, anterior cingulate cortex, mesial temporal lobe). Reproduced from [7].</a:t>
            </a:r>
            <a:endParaRPr lang="en-US" sz="2400" dirty="0">
              <a:latin typeface="Arial" panose="020B0604020202020204" pitchFamily="34" charset="0"/>
              <a:cs typeface="Arial" panose="020B0604020202020204" pitchFamily="34" charset="0"/>
            </a:endParaRPr>
          </a:p>
        </p:txBody>
      </p:sp>
      <p:pic>
        <p:nvPicPr>
          <p:cNvPr id="37" name="Picture 36">
            <a:extLst>
              <a:ext uri="{FF2B5EF4-FFF2-40B4-BE49-F238E27FC236}">
                <a16:creationId xmlns:a16="http://schemas.microsoft.com/office/drawing/2014/main" id="{624CFC4C-3AFE-DE72-0471-30F33AEA1EA7}"/>
              </a:ext>
            </a:extLst>
          </p:cNvPr>
          <p:cNvPicPr>
            <a:picLocks noChangeAspect="1"/>
          </p:cNvPicPr>
          <p:nvPr/>
        </p:nvPicPr>
        <p:blipFill>
          <a:blip r:embed="rId6"/>
          <a:srcRect/>
          <a:stretch/>
        </p:blipFill>
        <p:spPr>
          <a:xfrm>
            <a:off x="16740616" y="15982235"/>
            <a:ext cx="6542431" cy="5973416"/>
          </a:xfrm>
          <a:prstGeom prst="rect">
            <a:avLst/>
          </a:prstGeom>
        </p:spPr>
      </p:pic>
      <p:sp>
        <p:nvSpPr>
          <p:cNvPr id="44" name="TextBox 43">
            <a:extLst>
              <a:ext uri="{FF2B5EF4-FFF2-40B4-BE49-F238E27FC236}">
                <a16:creationId xmlns:a16="http://schemas.microsoft.com/office/drawing/2014/main" id="{AB907246-89BE-2D2A-295F-DBAAEDB007FE}"/>
              </a:ext>
            </a:extLst>
          </p:cNvPr>
          <p:cNvSpPr txBox="1"/>
          <p:nvPr/>
        </p:nvSpPr>
        <p:spPr>
          <a:xfrm>
            <a:off x="23792385" y="27615664"/>
            <a:ext cx="10771124" cy="5262979"/>
          </a:xfrm>
          <a:prstGeom prst="rect">
            <a:avLst/>
          </a:prstGeom>
          <a:noFill/>
        </p:spPr>
        <p:txBody>
          <a:bodyPr wrap="square" rtlCol="0">
            <a:spAutoFit/>
          </a:bodyPr>
          <a:lstStyle/>
          <a:p>
            <a:pPr algn="just"/>
            <a:r>
              <a:rPr lang="en-US" sz="2400" b="1" dirty="0">
                <a:latin typeface="Arial" panose="020B0604020202020204" pitchFamily="34" charset="0"/>
                <a:cs typeface="Arial" panose="020B0604020202020204" pitchFamily="34" charset="0"/>
              </a:rPr>
              <a:t>Figure 5. Neural Results: The activity in OFC is higher after DBS for all emotional stimuli (negative, positive). </a:t>
            </a:r>
          </a:p>
          <a:p>
            <a:pPr algn="just"/>
            <a:r>
              <a:rPr lang="en-US" sz="2400" dirty="0">
                <a:latin typeface="Arial" panose="020B0604020202020204" pitchFamily="34" charset="0"/>
                <a:cs typeface="Arial" panose="020B0604020202020204" pitchFamily="34" charset="0"/>
              </a:rPr>
              <a:t>Top right plots show the location of the sEEG electrode analyzed for each patient (left orbitofrontal cortex, OFC) on the sagittal and axial view. Bottom right plots show the spectrograms of the neural signals in OFC during the ABT. The plots show the spectral content of the signal expressed as % signal change from pre-stimulus At time=0ms the emotional stimulus appeared on the screen. </a:t>
            </a:r>
          </a:p>
          <a:p>
            <a:pPr algn="just"/>
            <a:r>
              <a:rPr lang="en-US" sz="2400" dirty="0">
                <a:latin typeface="Arial" panose="020B0604020202020204" pitchFamily="34" charset="0"/>
                <a:cs typeface="Arial" panose="020B0604020202020204" pitchFamily="34" charset="0"/>
              </a:rPr>
              <a:t>To capture the early response to faces, we extract broadband gamma amplitude, a metric of local neural activity, by averaging the %signal change between 50-150 Hz and between 150-300 ms. </a:t>
            </a:r>
          </a:p>
          <a:p>
            <a:pPr algn="just"/>
            <a:r>
              <a:rPr lang="en-US" sz="2400" dirty="0">
                <a:latin typeface="Arial" panose="020B0604020202020204" pitchFamily="34" charset="0"/>
                <a:cs typeface="Arial" panose="020B0604020202020204" pitchFamily="34" charset="0"/>
              </a:rPr>
              <a:t>The left plot shows the average broadband gamma %change (+/- SE) occurring in OFC in response to positive and negative emotional stimuli pre and postDBS. </a:t>
            </a:r>
          </a:p>
        </p:txBody>
      </p:sp>
      <p:pic>
        <p:nvPicPr>
          <p:cNvPr id="3" name="Picture 2">
            <a:extLst>
              <a:ext uri="{FF2B5EF4-FFF2-40B4-BE49-F238E27FC236}">
                <a16:creationId xmlns:a16="http://schemas.microsoft.com/office/drawing/2014/main" id="{4D358375-E019-3443-4044-C3482DDFBA75}"/>
              </a:ext>
            </a:extLst>
          </p:cNvPr>
          <p:cNvPicPr>
            <a:picLocks noChangeAspect="1"/>
          </p:cNvPicPr>
          <p:nvPr/>
        </p:nvPicPr>
        <p:blipFill>
          <a:blip r:embed="rId7"/>
          <a:srcRect/>
          <a:stretch/>
        </p:blipFill>
        <p:spPr>
          <a:xfrm>
            <a:off x="10365383" y="15960029"/>
            <a:ext cx="6216780" cy="5980310"/>
          </a:xfrm>
          <a:prstGeom prst="rect">
            <a:avLst/>
          </a:prstGeom>
        </p:spPr>
      </p:pic>
      <p:pic>
        <p:nvPicPr>
          <p:cNvPr id="5" name="Picture 4">
            <a:extLst>
              <a:ext uri="{FF2B5EF4-FFF2-40B4-BE49-F238E27FC236}">
                <a16:creationId xmlns:a16="http://schemas.microsoft.com/office/drawing/2014/main" id="{4E54E499-2473-660C-349D-50BE1AF7ECA5}"/>
              </a:ext>
            </a:extLst>
          </p:cNvPr>
          <p:cNvPicPr>
            <a:picLocks noChangeAspect="1"/>
          </p:cNvPicPr>
          <p:nvPr/>
        </p:nvPicPr>
        <p:blipFill>
          <a:blip r:embed="rId8"/>
          <a:srcRect/>
          <a:stretch/>
        </p:blipFill>
        <p:spPr>
          <a:xfrm>
            <a:off x="10330751" y="22532636"/>
            <a:ext cx="6126114" cy="6126026"/>
          </a:xfrm>
          <a:prstGeom prst="rect">
            <a:avLst/>
          </a:prstGeom>
        </p:spPr>
      </p:pic>
      <p:pic>
        <p:nvPicPr>
          <p:cNvPr id="20" name="Picture 19">
            <a:extLst>
              <a:ext uri="{FF2B5EF4-FFF2-40B4-BE49-F238E27FC236}">
                <a16:creationId xmlns:a16="http://schemas.microsoft.com/office/drawing/2014/main" id="{29335657-CF07-F495-416C-4F0258933853}"/>
              </a:ext>
            </a:extLst>
          </p:cNvPr>
          <p:cNvPicPr>
            <a:picLocks noChangeAspect="1"/>
          </p:cNvPicPr>
          <p:nvPr/>
        </p:nvPicPr>
        <p:blipFill>
          <a:blip r:embed="rId9"/>
          <a:srcRect/>
          <a:stretch/>
        </p:blipFill>
        <p:spPr>
          <a:xfrm>
            <a:off x="16740617" y="22443622"/>
            <a:ext cx="6542431" cy="6015878"/>
          </a:xfrm>
          <a:prstGeom prst="rect">
            <a:avLst/>
          </a:prstGeom>
        </p:spPr>
      </p:pic>
      <p:sp>
        <p:nvSpPr>
          <p:cNvPr id="39" name="TextBox 5">
            <a:extLst>
              <a:ext uri="{FF2B5EF4-FFF2-40B4-BE49-F238E27FC236}">
                <a16:creationId xmlns:a16="http://schemas.microsoft.com/office/drawing/2014/main" id="{4972C296-EDF3-5CA4-DBB1-656F93B3909D}"/>
              </a:ext>
            </a:extLst>
          </p:cNvPr>
          <p:cNvSpPr txBox="1"/>
          <p:nvPr/>
        </p:nvSpPr>
        <p:spPr>
          <a:xfrm>
            <a:off x="294496" y="17806116"/>
            <a:ext cx="9281246" cy="3539430"/>
          </a:xfrm>
          <a:prstGeom prst="rect">
            <a:avLst/>
          </a:prstGeom>
          <a:noFill/>
        </p:spPr>
        <p:txBody>
          <a:bodyPr wrap="square" rtlCol="0">
            <a:spAutoFit/>
          </a:bodyPr>
          <a:ls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a:lstStyle>
          <a:p>
            <a:pPr algn="just"/>
            <a:r>
              <a:rPr lang="en-US" sz="3200" dirty="0">
                <a:latin typeface="Arial" panose="020B0604020202020204" pitchFamily="34" charset="0"/>
                <a:cs typeface="Arial" panose="020B0604020202020204" pitchFamily="34" charset="0"/>
              </a:rPr>
              <a:t>We leverage a clinical trial employing stereo electroencephalographic recordings (sEEG) to record neural activity with high precision </a:t>
            </a:r>
            <a:r>
              <a:rPr lang="en-US" sz="3200" dirty="0">
                <a:effectLst/>
                <a:latin typeface="Arial" panose="020B0604020202020204" pitchFamily="34" charset="0"/>
                <a:cs typeface="Arial" panose="020B0604020202020204" pitchFamily="34" charset="0"/>
              </a:rPr>
              <a:t>in areas known to be abnormal in TRD. Neural recordings were obtained </a:t>
            </a:r>
            <a:r>
              <a:rPr lang="en-US" sz="3200" dirty="0">
                <a:latin typeface="Arial" panose="020B0604020202020204" pitchFamily="34" charset="0"/>
                <a:cs typeface="Arial" panose="020B0604020202020204" pitchFamily="34" charset="0"/>
              </a:rPr>
              <a:t>before and after several days of DBS intervention, while testing  for associated changes in mood using the Affective Bias Task. </a:t>
            </a:r>
          </a:p>
        </p:txBody>
      </p:sp>
      <p:sp>
        <p:nvSpPr>
          <p:cNvPr id="55" name="TextBox 54">
            <a:extLst>
              <a:ext uri="{FF2B5EF4-FFF2-40B4-BE49-F238E27FC236}">
                <a16:creationId xmlns:a16="http://schemas.microsoft.com/office/drawing/2014/main" id="{D39B3BE1-7542-4910-6A6A-DD5D845CFA4D}"/>
              </a:ext>
            </a:extLst>
          </p:cNvPr>
          <p:cNvSpPr txBox="1"/>
          <p:nvPr/>
        </p:nvSpPr>
        <p:spPr>
          <a:xfrm>
            <a:off x="10486116" y="28731949"/>
            <a:ext cx="6337882" cy="3785652"/>
          </a:xfrm>
          <a:prstGeom prst="rect">
            <a:avLst/>
          </a:prstGeom>
          <a:noFill/>
        </p:spPr>
        <p:txBody>
          <a:bodyPr wrap="square" rtlCol="0">
            <a:spAutoFit/>
          </a:bodyPr>
          <a:lstStyle/>
          <a:p>
            <a:pPr algn="just"/>
            <a:r>
              <a:rPr lang="en-US" sz="2400" b="1" dirty="0">
                <a:latin typeface="Arial" panose="020B0604020202020204" pitchFamily="34" charset="0"/>
                <a:cs typeface="Arial" panose="020B0604020202020204" pitchFamily="34" charset="0"/>
              </a:rPr>
              <a:t>Figure 3. ABT ratings</a:t>
            </a:r>
            <a:r>
              <a:rPr lang="en-US" sz="2400" dirty="0">
                <a:latin typeface="Arial" panose="020B0604020202020204" pitchFamily="34" charset="0"/>
                <a:cs typeface="Arial" panose="020B0604020202020204" pitchFamily="34" charset="0"/>
              </a:rPr>
              <a:t>: The average face emotion ratings are displayed (with standard errors, SE) for each intensity level and valence (blue: positive emotions, yellow: negative). The expected ratings (based on normative data) are displayed for reference (black: positive; gray: negative). The pre and postDBS ratings are displayed with a different saturation (lighter: preDBS, darker: postDBS. </a:t>
            </a:r>
          </a:p>
        </p:txBody>
      </p:sp>
      <p:grpSp>
        <p:nvGrpSpPr>
          <p:cNvPr id="47" name="Group 46">
            <a:extLst>
              <a:ext uri="{FF2B5EF4-FFF2-40B4-BE49-F238E27FC236}">
                <a16:creationId xmlns:a16="http://schemas.microsoft.com/office/drawing/2014/main" id="{02B53CF3-FF2D-0933-ABBE-87EEFA869981}"/>
              </a:ext>
            </a:extLst>
          </p:cNvPr>
          <p:cNvGrpSpPr/>
          <p:nvPr/>
        </p:nvGrpSpPr>
        <p:grpSpPr>
          <a:xfrm>
            <a:off x="29580549" y="17489725"/>
            <a:ext cx="5554263" cy="4681447"/>
            <a:chOff x="29561759" y="17823719"/>
            <a:chExt cx="5554263" cy="4681447"/>
          </a:xfrm>
        </p:grpSpPr>
        <p:pic>
          <p:nvPicPr>
            <p:cNvPr id="34" name="Picture 33">
              <a:extLst>
                <a:ext uri="{FF2B5EF4-FFF2-40B4-BE49-F238E27FC236}">
                  <a16:creationId xmlns:a16="http://schemas.microsoft.com/office/drawing/2014/main" id="{DB908466-6003-92DF-C154-FDE6D98228E4}"/>
                </a:ext>
              </a:extLst>
            </p:cNvPr>
            <p:cNvPicPr>
              <a:picLocks noChangeAspect="1"/>
            </p:cNvPicPr>
            <p:nvPr/>
          </p:nvPicPr>
          <p:blipFill>
            <a:blip r:embed="rId10"/>
            <a:srcRect/>
            <a:stretch/>
          </p:blipFill>
          <p:spPr>
            <a:xfrm>
              <a:off x="29561759" y="17823719"/>
              <a:ext cx="5554263" cy="4319983"/>
            </a:xfrm>
            <a:prstGeom prst="rect">
              <a:avLst/>
            </a:prstGeom>
          </p:spPr>
        </p:pic>
        <p:sp>
          <p:nvSpPr>
            <p:cNvPr id="46" name="TextBox 45">
              <a:extLst>
                <a:ext uri="{FF2B5EF4-FFF2-40B4-BE49-F238E27FC236}">
                  <a16:creationId xmlns:a16="http://schemas.microsoft.com/office/drawing/2014/main" id="{DDBA24D3-215C-FAB6-4C75-DEE51A0024DD}"/>
                </a:ext>
              </a:extLst>
            </p:cNvPr>
            <p:cNvSpPr txBox="1"/>
            <p:nvPr/>
          </p:nvSpPr>
          <p:spPr>
            <a:xfrm>
              <a:off x="31484330" y="22043501"/>
              <a:ext cx="1709122"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Stimulation</a:t>
              </a:r>
            </a:p>
          </p:txBody>
        </p:sp>
        <p:sp>
          <p:nvSpPr>
            <p:cNvPr id="64" name="TextBox 63">
              <a:extLst>
                <a:ext uri="{FF2B5EF4-FFF2-40B4-BE49-F238E27FC236}">
                  <a16:creationId xmlns:a16="http://schemas.microsoft.com/office/drawing/2014/main" id="{441993A6-EB34-9413-9BC5-328A04E4B858}"/>
                </a:ext>
              </a:extLst>
            </p:cNvPr>
            <p:cNvSpPr txBox="1"/>
            <p:nvPr/>
          </p:nvSpPr>
          <p:spPr>
            <a:xfrm>
              <a:off x="30984511" y="21632713"/>
              <a:ext cx="1297150"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PreDBS</a:t>
              </a:r>
            </a:p>
          </p:txBody>
        </p:sp>
        <p:sp>
          <p:nvSpPr>
            <p:cNvPr id="65" name="TextBox 64">
              <a:extLst>
                <a:ext uri="{FF2B5EF4-FFF2-40B4-BE49-F238E27FC236}">
                  <a16:creationId xmlns:a16="http://schemas.microsoft.com/office/drawing/2014/main" id="{07B78898-A3D7-A2B0-860A-4CEBB59EC985}"/>
                </a:ext>
              </a:extLst>
            </p:cNvPr>
            <p:cNvSpPr txBox="1"/>
            <p:nvPr/>
          </p:nvSpPr>
          <p:spPr>
            <a:xfrm>
              <a:off x="32527224" y="21632713"/>
              <a:ext cx="1433406"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PostDBS</a:t>
              </a:r>
            </a:p>
          </p:txBody>
        </p:sp>
      </p:grpSp>
      <p:grpSp>
        <p:nvGrpSpPr>
          <p:cNvPr id="52" name="Group 51">
            <a:extLst>
              <a:ext uri="{FF2B5EF4-FFF2-40B4-BE49-F238E27FC236}">
                <a16:creationId xmlns:a16="http://schemas.microsoft.com/office/drawing/2014/main" id="{A4E6E588-7EAC-DE60-C62D-FEA71D5D02CD}"/>
              </a:ext>
            </a:extLst>
          </p:cNvPr>
          <p:cNvGrpSpPr/>
          <p:nvPr/>
        </p:nvGrpSpPr>
        <p:grpSpPr>
          <a:xfrm>
            <a:off x="29505641" y="22854486"/>
            <a:ext cx="5554263" cy="4672171"/>
            <a:chOff x="29571359" y="22854583"/>
            <a:chExt cx="5554263" cy="4672171"/>
          </a:xfrm>
        </p:grpSpPr>
        <p:pic>
          <p:nvPicPr>
            <p:cNvPr id="36" name="Picture 35">
              <a:extLst>
                <a:ext uri="{FF2B5EF4-FFF2-40B4-BE49-F238E27FC236}">
                  <a16:creationId xmlns:a16="http://schemas.microsoft.com/office/drawing/2014/main" id="{4263BF91-60FB-2F76-2B4D-432702161004}"/>
                </a:ext>
              </a:extLst>
            </p:cNvPr>
            <p:cNvPicPr>
              <a:picLocks noChangeAspect="1"/>
            </p:cNvPicPr>
            <p:nvPr/>
          </p:nvPicPr>
          <p:blipFill>
            <a:blip r:embed="rId11"/>
            <a:srcRect/>
            <a:stretch/>
          </p:blipFill>
          <p:spPr>
            <a:xfrm>
              <a:off x="29571359" y="22854583"/>
              <a:ext cx="5554263" cy="4319983"/>
            </a:xfrm>
            <a:prstGeom prst="rect">
              <a:avLst/>
            </a:prstGeom>
          </p:spPr>
        </p:pic>
        <p:sp>
          <p:nvSpPr>
            <p:cNvPr id="62" name="TextBox 61">
              <a:extLst>
                <a:ext uri="{FF2B5EF4-FFF2-40B4-BE49-F238E27FC236}">
                  <a16:creationId xmlns:a16="http://schemas.microsoft.com/office/drawing/2014/main" id="{6A02B94D-E5CA-ACD3-16B2-83D626D34C34}"/>
                </a:ext>
              </a:extLst>
            </p:cNvPr>
            <p:cNvSpPr txBox="1"/>
            <p:nvPr/>
          </p:nvSpPr>
          <p:spPr>
            <a:xfrm>
              <a:off x="31589217" y="27065089"/>
              <a:ext cx="1709122"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Stimulation</a:t>
              </a:r>
            </a:p>
          </p:txBody>
        </p:sp>
        <p:sp>
          <p:nvSpPr>
            <p:cNvPr id="66" name="TextBox 65">
              <a:extLst>
                <a:ext uri="{FF2B5EF4-FFF2-40B4-BE49-F238E27FC236}">
                  <a16:creationId xmlns:a16="http://schemas.microsoft.com/office/drawing/2014/main" id="{CFA6523E-8E5F-3999-2FF3-82CF4DEC626E}"/>
                </a:ext>
              </a:extLst>
            </p:cNvPr>
            <p:cNvSpPr txBox="1"/>
            <p:nvPr/>
          </p:nvSpPr>
          <p:spPr>
            <a:xfrm>
              <a:off x="31001028" y="26679610"/>
              <a:ext cx="1297150"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PreDBS</a:t>
              </a:r>
            </a:p>
          </p:txBody>
        </p:sp>
        <p:sp>
          <p:nvSpPr>
            <p:cNvPr id="67" name="TextBox 66">
              <a:extLst>
                <a:ext uri="{FF2B5EF4-FFF2-40B4-BE49-F238E27FC236}">
                  <a16:creationId xmlns:a16="http://schemas.microsoft.com/office/drawing/2014/main" id="{578993D8-B744-FF2D-35AE-3659A2584701}"/>
                </a:ext>
              </a:extLst>
            </p:cNvPr>
            <p:cNvSpPr txBox="1"/>
            <p:nvPr/>
          </p:nvSpPr>
          <p:spPr>
            <a:xfrm>
              <a:off x="32543741" y="26679610"/>
              <a:ext cx="1433406"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PostDBS</a:t>
              </a:r>
            </a:p>
          </p:txBody>
        </p:sp>
      </p:grpSp>
      <p:grpSp>
        <p:nvGrpSpPr>
          <p:cNvPr id="72" name="Group 71">
            <a:extLst>
              <a:ext uri="{FF2B5EF4-FFF2-40B4-BE49-F238E27FC236}">
                <a16:creationId xmlns:a16="http://schemas.microsoft.com/office/drawing/2014/main" id="{7F48A027-065B-847C-2207-8EFB90095231}"/>
              </a:ext>
            </a:extLst>
          </p:cNvPr>
          <p:cNvGrpSpPr/>
          <p:nvPr/>
        </p:nvGrpSpPr>
        <p:grpSpPr>
          <a:xfrm>
            <a:off x="23443943" y="19085364"/>
            <a:ext cx="5757270" cy="2533775"/>
            <a:chOff x="23773605" y="19474061"/>
            <a:chExt cx="5757270" cy="2533775"/>
          </a:xfrm>
        </p:grpSpPr>
        <p:grpSp>
          <p:nvGrpSpPr>
            <p:cNvPr id="61" name="Group 60">
              <a:extLst>
                <a:ext uri="{FF2B5EF4-FFF2-40B4-BE49-F238E27FC236}">
                  <a16:creationId xmlns:a16="http://schemas.microsoft.com/office/drawing/2014/main" id="{4D1EAD2F-DEFD-9810-842B-CDC05C5DB3D0}"/>
                </a:ext>
              </a:extLst>
            </p:cNvPr>
            <p:cNvGrpSpPr/>
            <p:nvPr/>
          </p:nvGrpSpPr>
          <p:grpSpPr>
            <a:xfrm>
              <a:off x="23773605" y="19802958"/>
              <a:ext cx="5757270" cy="2204878"/>
              <a:chOff x="23837319" y="20750917"/>
              <a:chExt cx="5757270" cy="2204878"/>
            </a:xfrm>
          </p:grpSpPr>
          <p:pic>
            <p:nvPicPr>
              <p:cNvPr id="50" name="Picture 49" descr="Text&#10;&#10;Description automatically generated">
                <a:extLst>
                  <a:ext uri="{FF2B5EF4-FFF2-40B4-BE49-F238E27FC236}">
                    <a16:creationId xmlns:a16="http://schemas.microsoft.com/office/drawing/2014/main" id="{52201314-4317-EED9-919D-83FEF11616E1}"/>
                  </a:ext>
                </a:extLst>
              </p:cNvPr>
              <p:cNvPicPr>
                <a:picLocks noChangeAspect="1"/>
              </p:cNvPicPr>
              <p:nvPr/>
            </p:nvPicPr>
            <p:blipFill rotWithShape="1">
              <a:blip r:embed="rId12"/>
              <a:srcRect l="6357" t="6809" r="49785" b="50456"/>
              <a:stretch/>
            </p:blipFill>
            <p:spPr>
              <a:xfrm>
                <a:off x="23837319" y="20750917"/>
                <a:ext cx="2909380" cy="2204877"/>
              </a:xfrm>
              <a:prstGeom prst="rect">
                <a:avLst/>
              </a:prstGeom>
            </p:spPr>
          </p:pic>
          <p:pic>
            <p:nvPicPr>
              <p:cNvPr id="69" name="Picture 68" descr="Text&#10;&#10;Description automatically generated">
                <a:extLst>
                  <a:ext uri="{FF2B5EF4-FFF2-40B4-BE49-F238E27FC236}">
                    <a16:creationId xmlns:a16="http://schemas.microsoft.com/office/drawing/2014/main" id="{DC093A7A-8AAB-C4D5-D453-F59C4F5116A2}"/>
                  </a:ext>
                </a:extLst>
              </p:cNvPr>
              <p:cNvPicPr>
                <a:picLocks noChangeAspect="1"/>
              </p:cNvPicPr>
              <p:nvPr/>
            </p:nvPicPr>
            <p:blipFill rotWithShape="1">
              <a:blip r:embed="rId12"/>
              <a:srcRect l="6742" t="54476" r="50532" b="3921"/>
              <a:stretch/>
            </p:blipFill>
            <p:spPr>
              <a:xfrm>
                <a:off x="26683134" y="20750917"/>
                <a:ext cx="2911455" cy="2204878"/>
              </a:xfrm>
              <a:prstGeom prst="rect">
                <a:avLst/>
              </a:prstGeom>
            </p:spPr>
          </p:pic>
        </p:grpSp>
        <p:sp>
          <p:nvSpPr>
            <p:cNvPr id="24" name="Rectangle 23">
              <a:extLst>
                <a:ext uri="{FF2B5EF4-FFF2-40B4-BE49-F238E27FC236}">
                  <a16:creationId xmlns:a16="http://schemas.microsoft.com/office/drawing/2014/main" id="{D7E5B703-AC64-17BA-9ABC-092934466D2D}"/>
                </a:ext>
              </a:extLst>
            </p:cNvPr>
            <p:cNvSpPr/>
            <p:nvPr/>
          </p:nvSpPr>
          <p:spPr>
            <a:xfrm>
              <a:off x="25132863" y="20282876"/>
              <a:ext cx="311937" cy="870724"/>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TextBox 67">
              <a:extLst>
                <a:ext uri="{FF2B5EF4-FFF2-40B4-BE49-F238E27FC236}">
                  <a16:creationId xmlns:a16="http://schemas.microsoft.com/office/drawing/2014/main" id="{DFD1D581-1E4A-899A-0373-25C4AD1B2999}"/>
                </a:ext>
              </a:extLst>
            </p:cNvPr>
            <p:cNvSpPr txBox="1"/>
            <p:nvPr/>
          </p:nvSpPr>
          <p:spPr>
            <a:xfrm>
              <a:off x="23954967" y="19474062"/>
              <a:ext cx="2608406" cy="369332"/>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preDBS: negative faces</a:t>
              </a:r>
            </a:p>
          </p:txBody>
        </p:sp>
        <p:sp>
          <p:nvSpPr>
            <p:cNvPr id="74" name="TextBox 73">
              <a:extLst>
                <a:ext uri="{FF2B5EF4-FFF2-40B4-BE49-F238E27FC236}">
                  <a16:creationId xmlns:a16="http://schemas.microsoft.com/office/drawing/2014/main" id="{7B7EBF7B-FC3D-3CCD-9777-15FC3860FC73}"/>
                </a:ext>
              </a:extLst>
            </p:cNvPr>
            <p:cNvSpPr txBox="1"/>
            <p:nvPr/>
          </p:nvSpPr>
          <p:spPr>
            <a:xfrm>
              <a:off x="26753455" y="19474061"/>
              <a:ext cx="2710999" cy="369332"/>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postDBS: negative faces</a:t>
              </a:r>
            </a:p>
          </p:txBody>
        </p:sp>
      </p:grpSp>
      <p:grpSp>
        <p:nvGrpSpPr>
          <p:cNvPr id="71" name="Group 70">
            <a:extLst>
              <a:ext uri="{FF2B5EF4-FFF2-40B4-BE49-F238E27FC236}">
                <a16:creationId xmlns:a16="http://schemas.microsoft.com/office/drawing/2014/main" id="{05562448-21F5-8705-5F17-45D435F73068}"/>
              </a:ext>
            </a:extLst>
          </p:cNvPr>
          <p:cNvGrpSpPr/>
          <p:nvPr/>
        </p:nvGrpSpPr>
        <p:grpSpPr>
          <a:xfrm>
            <a:off x="23659239" y="25241448"/>
            <a:ext cx="5751422" cy="2489602"/>
            <a:chOff x="23759067" y="25196113"/>
            <a:chExt cx="5751422" cy="2489602"/>
          </a:xfrm>
        </p:grpSpPr>
        <p:grpSp>
          <p:nvGrpSpPr>
            <p:cNvPr id="59" name="Group 58">
              <a:extLst>
                <a:ext uri="{FF2B5EF4-FFF2-40B4-BE49-F238E27FC236}">
                  <a16:creationId xmlns:a16="http://schemas.microsoft.com/office/drawing/2014/main" id="{EBA83F52-484C-527E-DB42-2D2C5D0BC259}"/>
                </a:ext>
              </a:extLst>
            </p:cNvPr>
            <p:cNvGrpSpPr/>
            <p:nvPr/>
          </p:nvGrpSpPr>
          <p:grpSpPr>
            <a:xfrm>
              <a:off x="23759067" y="25506336"/>
              <a:ext cx="5751422" cy="2179379"/>
              <a:chOff x="23759067" y="25662450"/>
              <a:chExt cx="5751422" cy="2179379"/>
            </a:xfrm>
          </p:grpSpPr>
          <p:pic>
            <p:nvPicPr>
              <p:cNvPr id="70" name="Picture 69" descr="Graphical user interface&#10;&#10;Description automatically generated with low confidence">
                <a:extLst>
                  <a:ext uri="{FF2B5EF4-FFF2-40B4-BE49-F238E27FC236}">
                    <a16:creationId xmlns:a16="http://schemas.microsoft.com/office/drawing/2014/main" id="{B761C7A5-4808-5FDD-EDDE-34FD3E9C5B5B}"/>
                  </a:ext>
                </a:extLst>
              </p:cNvPr>
              <p:cNvPicPr>
                <a:picLocks noChangeAspect="1"/>
              </p:cNvPicPr>
              <p:nvPr/>
            </p:nvPicPr>
            <p:blipFill rotWithShape="1">
              <a:blip r:embed="rId13"/>
              <a:srcRect l="6243" t="54494" r="50410" b="3966"/>
              <a:stretch/>
            </p:blipFill>
            <p:spPr>
              <a:xfrm>
                <a:off x="26634990" y="25681035"/>
                <a:ext cx="2875499" cy="2160794"/>
              </a:xfrm>
              <a:prstGeom prst="rect">
                <a:avLst/>
              </a:prstGeom>
            </p:spPr>
          </p:pic>
          <p:pic>
            <p:nvPicPr>
              <p:cNvPr id="51" name="Picture 50" descr="Graphical user interface&#10;&#10;Description automatically generated with low confidence">
                <a:extLst>
                  <a:ext uri="{FF2B5EF4-FFF2-40B4-BE49-F238E27FC236}">
                    <a16:creationId xmlns:a16="http://schemas.microsoft.com/office/drawing/2014/main" id="{AF2984CE-0316-3C9B-6C2D-9C529EFC917F}"/>
                  </a:ext>
                </a:extLst>
              </p:cNvPr>
              <p:cNvPicPr>
                <a:picLocks noChangeAspect="1"/>
              </p:cNvPicPr>
              <p:nvPr/>
            </p:nvPicPr>
            <p:blipFill rotWithShape="1">
              <a:blip r:embed="rId13"/>
              <a:srcRect l="5515" t="6865" r="50627" b="51810"/>
              <a:stretch/>
            </p:blipFill>
            <p:spPr>
              <a:xfrm>
                <a:off x="23759067" y="25662450"/>
                <a:ext cx="2909380" cy="2149644"/>
              </a:xfrm>
              <a:prstGeom prst="rect">
                <a:avLst/>
              </a:prstGeom>
            </p:spPr>
          </p:pic>
        </p:grpSp>
        <p:sp>
          <p:nvSpPr>
            <p:cNvPr id="75" name="TextBox 74">
              <a:extLst>
                <a:ext uri="{FF2B5EF4-FFF2-40B4-BE49-F238E27FC236}">
                  <a16:creationId xmlns:a16="http://schemas.microsoft.com/office/drawing/2014/main" id="{25AC1E65-29F8-E776-E21E-340EDBC847C3}"/>
                </a:ext>
              </a:extLst>
            </p:cNvPr>
            <p:cNvSpPr txBox="1"/>
            <p:nvPr/>
          </p:nvSpPr>
          <p:spPr>
            <a:xfrm>
              <a:off x="23983408" y="25196114"/>
              <a:ext cx="2608406" cy="369332"/>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preDBS: negative faces</a:t>
              </a:r>
            </a:p>
          </p:txBody>
        </p:sp>
        <p:sp>
          <p:nvSpPr>
            <p:cNvPr id="76" name="TextBox 75">
              <a:extLst>
                <a:ext uri="{FF2B5EF4-FFF2-40B4-BE49-F238E27FC236}">
                  <a16:creationId xmlns:a16="http://schemas.microsoft.com/office/drawing/2014/main" id="{A61F7849-DC50-006E-1BF8-EB93ED46C8A7}"/>
                </a:ext>
              </a:extLst>
            </p:cNvPr>
            <p:cNvSpPr txBox="1"/>
            <p:nvPr/>
          </p:nvSpPr>
          <p:spPr>
            <a:xfrm>
              <a:off x="26781896" y="25196113"/>
              <a:ext cx="2710999" cy="369332"/>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postDBS: negative faces</a:t>
              </a:r>
            </a:p>
          </p:txBody>
        </p:sp>
      </p:grpSp>
      <p:sp>
        <p:nvSpPr>
          <p:cNvPr id="77" name="Smiley Face 76">
            <a:extLst>
              <a:ext uri="{FF2B5EF4-FFF2-40B4-BE49-F238E27FC236}">
                <a16:creationId xmlns:a16="http://schemas.microsoft.com/office/drawing/2014/main" id="{57639898-2E69-BFA3-1C3F-212AC5B45764}"/>
              </a:ext>
            </a:extLst>
          </p:cNvPr>
          <p:cNvSpPr/>
          <p:nvPr/>
        </p:nvSpPr>
        <p:spPr>
          <a:xfrm>
            <a:off x="30908257" y="16765515"/>
            <a:ext cx="757892" cy="719846"/>
          </a:xfrm>
          <a:prstGeom prst="smileyFace">
            <a:avLst>
              <a:gd name="adj" fmla="val -4653"/>
            </a:avLst>
          </a:prstGeom>
          <a:solidFill>
            <a:srgbClr val="23EBFF"/>
          </a:solidFill>
          <a:ln w="635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2" name="Smiley Face 81">
            <a:extLst>
              <a:ext uri="{FF2B5EF4-FFF2-40B4-BE49-F238E27FC236}">
                <a16:creationId xmlns:a16="http://schemas.microsoft.com/office/drawing/2014/main" id="{35F79520-0C9F-0AB7-E94D-C87EE26F24B8}"/>
              </a:ext>
            </a:extLst>
          </p:cNvPr>
          <p:cNvSpPr/>
          <p:nvPr/>
        </p:nvSpPr>
        <p:spPr>
          <a:xfrm>
            <a:off x="31748624" y="16758651"/>
            <a:ext cx="757892" cy="719846"/>
          </a:xfrm>
          <a:prstGeom prst="smileyFace">
            <a:avLst>
              <a:gd name="adj" fmla="val 4653"/>
            </a:avLst>
          </a:prstGeom>
          <a:solidFill>
            <a:srgbClr val="FFD732"/>
          </a:solidFill>
          <a:ln w="63500">
            <a:solidFill>
              <a:schemeClr val="tx1"/>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84" name="Smiley Face 83">
            <a:extLst>
              <a:ext uri="{FF2B5EF4-FFF2-40B4-BE49-F238E27FC236}">
                <a16:creationId xmlns:a16="http://schemas.microsoft.com/office/drawing/2014/main" id="{C0A18DDB-C242-D931-14F7-06B5CFD180FE}"/>
              </a:ext>
            </a:extLst>
          </p:cNvPr>
          <p:cNvSpPr/>
          <p:nvPr/>
        </p:nvSpPr>
        <p:spPr>
          <a:xfrm>
            <a:off x="32640395" y="16747423"/>
            <a:ext cx="757892" cy="719846"/>
          </a:xfrm>
          <a:prstGeom prst="smileyFace">
            <a:avLst>
              <a:gd name="adj" fmla="val -4653"/>
            </a:avLst>
          </a:prstGeom>
          <a:solidFill>
            <a:srgbClr val="0000FF"/>
          </a:solidFill>
          <a:ln w="635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Smiley Face 84">
            <a:extLst>
              <a:ext uri="{FF2B5EF4-FFF2-40B4-BE49-F238E27FC236}">
                <a16:creationId xmlns:a16="http://schemas.microsoft.com/office/drawing/2014/main" id="{7CDCC919-D17E-754D-2019-60D8AE05F5AC}"/>
              </a:ext>
            </a:extLst>
          </p:cNvPr>
          <p:cNvSpPr/>
          <p:nvPr/>
        </p:nvSpPr>
        <p:spPr>
          <a:xfrm>
            <a:off x="33478961" y="16742149"/>
            <a:ext cx="757892" cy="719846"/>
          </a:xfrm>
          <a:prstGeom prst="smileyFace">
            <a:avLst>
              <a:gd name="adj" fmla="val 4653"/>
            </a:avLst>
          </a:prstGeom>
          <a:solidFill>
            <a:srgbClr val="FFA500"/>
          </a:solidFill>
          <a:ln w="63500">
            <a:solidFill>
              <a:schemeClr val="tx1"/>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79" name="Lightning Bolt 78">
            <a:extLst>
              <a:ext uri="{FF2B5EF4-FFF2-40B4-BE49-F238E27FC236}">
                <a16:creationId xmlns:a16="http://schemas.microsoft.com/office/drawing/2014/main" id="{535073A7-ED33-AE2F-98CD-8F4E0ADEE28F}"/>
              </a:ext>
            </a:extLst>
          </p:cNvPr>
          <p:cNvSpPr/>
          <p:nvPr/>
        </p:nvSpPr>
        <p:spPr>
          <a:xfrm>
            <a:off x="31977226" y="16065953"/>
            <a:ext cx="611094" cy="676196"/>
          </a:xfrm>
          <a:prstGeom prst="lightningBol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grpSp>
        <p:nvGrpSpPr>
          <p:cNvPr id="91" name="Group 90">
            <a:extLst>
              <a:ext uri="{FF2B5EF4-FFF2-40B4-BE49-F238E27FC236}">
                <a16:creationId xmlns:a16="http://schemas.microsoft.com/office/drawing/2014/main" id="{4C6DC0BB-0D97-A6C1-755D-BBA6D4EBB02F}"/>
              </a:ext>
            </a:extLst>
          </p:cNvPr>
          <p:cNvGrpSpPr/>
          <p:nvPr/>
        </p:nvGrpSpPr>
        <p:grpSpPr>
          <a:xfrm>
            <a:off x="23610701" y="16068814"/>
            <a:ext cx="5562538" cy="2821416"/>
            <a:chOff x="23802766" y="16761014"/>
            <a:chExt cx="5562538" cy="2821416"/>
          </a:xfrm>
        </p:grpSpPr>
        <p:grpSp>
          <p:nvGrpSpPr>
            <p:cNvPr id="81" name="Group 80">
              <a:extLst>
                <a:ext uri="{FF2B5EF4-FFF2-40B4-BE49-F238E27FC236}">
                  <a16:creationId xmlns:a16="http://schemas.microsoft.com/office/drawing/2014/main" id="{2A09F1C0-9BFB-F441-6344-FA052A8E3044}"/>
                </a:ext>
              </a:extLst>
            </p:cNvPr>
            <p:cNvGrpSpPr/>
            <p:nvPr/>
          </p:nvGrpSpPr>
          <p:grpSpPr>
            <a:xfrm>
              <a:off x="23802766" y="16761014"/>
              <a:ext cx="5562538" cy="2821416"/>
              <a:chOff x="23802766" y="16761014"/>
              <a:chExt cx="5562538" cy="2821416"/>
            </a:xfrm>
          </p:grpSpPr>
          <p:pic>
            <p:nvPicPr>
              <p:cNvPr id="16" name="Picture 15">
                <a:extLst>
                  <a:ext uri="{FF2B5EF4-FFF2-40B4-BE49-F238E27FC236}">
                    <a16:creationId xmlns:a16="http://schemas.microsoft.com/office/drawing/2014/main" id="{59B43730-5119-52AF-1CFA-405CAFFAB05D}"/>
                  </a:ext>
                </a:extLst>
              </p:cNvPr>
              <p:cNvPicPr>
                <a:picLocks noChangeAspect="1"/>
              </p:cNvPicPr>
              <p:nvPr/>
            </p:nvPicPr>
            <p:blipFill rotWithShape="1">
              <a:blip r:embed="rId14"/>
              <a:srcRect t="6269" r="33273"/>
              <a:stretch/>
            </p:blipFill>
            <p:spPr>
              <a:xfrm>
                <a:off x="23802766" y="16769521"/>
                <a:ext cx="5562538" cy="2812909"/>
              </a:xfrm>
              <a:prstGeom prst="rect">
                <a:avLst/>
              </a:prstGeom>
            </p:spPr>
          </p:pic>
          <p:sp>
            <p:nvSpPr>
              <p:cNvPr id="80" name="TextBox 79">
                <a:extLst>
                  <a:ext uri="{FF2B5EF4-FFF2-40B4-BE49-F238E27FC236}">
                    <a16:creationId xmlns:a16="http://schemas.microsoft.com/office/drawing/2014/main" id="{0508E496-6905-EB74-5C7F-FD3C21CEDCA1}"/>
                  </a:ext>
                </a:extLst>
              </p:cNvPr>
              <p:cNvSpPr txBox="1"/>
              <p:nvPr/>
            </p:nvSpPr>
            <p:spPr>
              <a:xfrm>
                <a:off x="23846105" y="16761014"/>
                <a:ext cx="2517228" cy="400110"/>
              </a:xfrm>
              <a:prstGeom prst="rect">
                <a:avLst/>
              </a:prstGeom>
              <a:noFill/>
            </p:spPr>
            <p:txBody>
              <a:bodyPr wrap="none" rtlCol="0">
                <a:spAutoFit/>
              </a:bodyPr>
              <a:lstStyle/>
              <a:p>
                <a:r>
                  <a:rPr lang="en-US" sz="2000" dirty="0">
                    <a:solidFill>
                      <a:schemeClr val="bg1"/>
                    </a:solidFill>
                    <a:latin typeface="Arial" panose="020B0604020202020204" pitchFamily="34" charset="0"/>
                    <a:cs typeface="Arial" panose="020B0604020202020204" pitchFamily="34" charset="0"/>
                  </a:rPr>
                  <a:t>OFC: TRD patient#1</a:t>
                </a:r>
              </a:p>
            </p:txBody>
          </p:sp>
        </p:grpSp>
        <p:sp>
          <p:nvSpPr>
            <p:cNvPr id="87" name="Oval 86">
              <a:extLst>
                <a:ext uri="{FF2B5EF4-FFF2-40B4-BE49-F238E27FC236}">
                  <a16:creationId xmlns:a16="http://schemas.microsoft.com/office/drawing/2014/main" id="{0C6A2C6E-EBC4-89C4-F539-D9D1DD1080FA}"/>
                </a:ext>
              </a:extLst>
            </p:cNvPr>
            <p:cNvSpPr/>
            <p:nvPr/>
          </p:nvSpPr>
          <p:spPr>
            <a:xfrm>
              <a:off x="24284710" y="18360043"/>
              <a:ext cx="104833" cy="100215"/>
            </a:xfrm>
            <a:prstGeom prst="ellipse">
              <a:avLst/>
            </a:prstGeom>
            <a:no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7A882A1A-F682-CF2B-AF26-8EC64B77C608}"/>
                </a:ext>
              </a:extLst>
            </p:cNvPr>
            <p:cNvSpPr/>
            <p:nvPr/>
          </p:nvSpPr>
          <p:spPr>
            <a:xfrm>
              <a:off x="27036223" y="18509737"/>
              <a:ext cx="104833" cy="100215"/>
            </a:xfrm>
            <a:prstGeom prst="ellipse">
              <a:avLst/>
            </a:prstGeom>
            <a:no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89" name="Group 88">
            <a:extLst>
              <a:ext uri="{FF2B5EF4-FFF2-40B4-BE49-F238E27FC236}">
                <a16:creationId xmlns:a16="http://schemas.microsoft.com/office/drawing/2014/main" id="{9EBD5FC7-25B2-586B-A642-808F473BACCD}"/>
              </a:ext>
            </a:extLst>
          </p:cNvPr>
          <p:cNvGrpSpPr/>
          <p:nvPr/>
        </p:nvGrpSpPr>
        <p:grpSpPr>
          <a:xfrm>
            <a:off x="23654040" y="22272036"/>
            <a:ext cx="5562538" cy="2842644"/>
            <a:chOff x="23846105" y="22443583"/>
            <a:chExt cx="5562538" cy="2842644"/>
          </a:xfrm>
        </p:grpSpPr>
        <p:grpSp>
          <p:nvGrpSpPr>
            <p:cNvPr id="86" name="Group 85">
              <a:extLst>
                <a:ext uri="{FF2B5EF4-FFF2-40B4-BE49-F238E27FC236}">
                  <a16:creationId xmlns:a16="http://schemas.microsoft.com/office/drawing/2014/main" id="{E4406292-E690-FC90-4430-E53320E63762}"/>
                </a:ext>
              </a:extLst>
            </p:cNvPr>
            <p:cNvGrpSpPr/>
            <p:nvPr/>
          </p:nvGrpSpPr>
          <p:grpSpPr>
            <a:xfrm>
              <a:off x="23846105" y="22443583"/>
              <a:ext cx="5562538" cy="2842644"/>
              <a:chOff x="23846105" y="22443583"/>
              <a:chExt cx="5562538" cy="2842644"/>
            </a:xfrm>
          </p:grpSpPr>
          <p:pic>
            <p:nvPicPr>
              <p:cNvPr id="27" name="Picture 26">
                <a:extLst>
                  <a:ext uri="{FF2B5EF4-FFF2-40B4-BE49-F238E27FC236}">
                    <a16:creationId xmlns:a16="http://schemas.microsoft.com/office/drawing/2014/main" id="{A6924453-A202-C657-E9B9-2C4BE23AF752}"/>
                  </a:ext>
                </a:extLst>
              </p:cNvPr>
              <p:cNvPicPr>
                <a:picLocks noChangeAspect="1"/>
              </p:cNvPicPr>
              <p:nvPr/>
            </p:nvPicPr>
            <p:blipFill rotWithShape="1">
              <a:blip r:embed="rId15"/>
              <a:srcRect t="6269" r="33273"/>
              <a:stretch/>
            </p:blipFill>
            <p:spPr>
              <a:xfrm>
                <a:off x="23846105" y="22473318"/>
                <a:ext cx="5562538" cy="2812909"/>
              </a:xfrm>
              <a:prstGeom prst="rect">
                <a:avLst/>
              </a:prstGeom>
            </p:spPr>
          </p:pic>
          <p:sp>
            <p:nvSpPr>
              <p:cNvPr id="73" name="TextBox 72">
                <a:extLst>
                  <a:ext uri="{FF2B5EF4-FFF2-40B4-BE49-F238E27FC236}">
                    <a16:creationId xmlns:a16="http://schemas.microsoft.com/office/drawing/2014/main" id="{CAF3995B-17C4-7E16-0AA1-5A608D0256B7}"/>
                  </a:ext>
                </a:extLst>
              </p:cNvPr>
              <p:cNvSpPr txBox="1"/>
              <p:nvPr/>
            </p:nvSpPr>
            <p:spPr>
              <a:xfrm>
                <a:off x="23875441" y="22443583"/>
                <a:ext cx="2517228" cy="400110"/>
              </a:xfrm>
              <a:prstGeom prst="rect">
                <a:avLst/>
              </a:prstGeom>
              <a:noFill/>
            </p:spPr>
            <p:txBody>
              <a:bodyPr wrap="none" rtlCol="0">
                <a:spAutoFit/>
              </a:bodyPr>
              <a:lstStyle/>
              <a:p>
                <a:r>
                  <a:rPr lang="en-US" sz="2000" dirty="0">
                    <a:solidFill>
                      <a:schemeClr val="bg1"/>
                    </a:solidFill>
                    <a:latin typeface="Arial" panose="020B0604020202020204" pitchFamily="34" charset="0"/>
                    <a:cs typeface="Arial" panose="020B0604020202020204" pitchFamily="34" charset="0"/>
                  </a:rPr>
                  <a:t>OFC: TRD patient#2</a:t>
                </a:r>
              </a:p>
            </p:txBody>
          </p:sp>
        </p:grpSp>
        <p:sp>
          <p:nvSpPr>
            <p:cNvPr id="97" name="Oval 96">
              <a:extLst>
                <a:ext uri="{FF2B5EF4-FFF2-40B4-BE49-F238E27FC236}">
                  <a16:creationId xmlns:a16="http://schemas.microsoft.com/office/drawing/2014/main" id="{E9D6952B-658E-CFE3-0EF6-5DAEF5E9A707}"/>
                </a:ext>
              </a:extLst>
            </p:cNvPr>
            <p:cNvSpPr/>
            <p:nvPr/>
          </p:nvSpPr>
          <p:spPr>
            <a:xfrm>
              <a:off x="24290252" y="23844580"/>
              <a:ext cx="104833" cy="100215"/>
            </a:xfrm>
            <a:prstGeom prst="ellipse">
              <a:avLst/>
            </a:prstGeom>
            <a:no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8D6C885D-4B0C-46D3-C2CF-79B3A5AA32F0}"/>
                </a:ext>
              </a:extLst>
            </p:cNvPr>
            <p:cNvSpPr/>
            <p:nvPr/>
          </p:nvSpPr>
          <p:spPr>
            <a:xfrm>
              <a:off x="27014055" y="24249197"/>
              <a:ext cx="104833" cy="100215"/>
            </a:xfrm>
            <a:prstGeom prst="ellipse">
              <a:avLst/>
            </a:prstGeom>
            <a:no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 name="Picture 3">
            <a:extLst>
              <a:ext uri="{FF2B5EF4-FFF2-40B4-BE49-F238E27FC236}">
                <a16:creationId xmlns:a16="http://schemas.microsoft.com/office/drawing/2014/main" id="{7CF10727-7D54-0BC8-16E1-D7451DB96557}"/>
              </a:ext>
            </a:extLst>
          </p:cNvPr>
          <p:cNvPicPr>
            <a:picLocks noChangeAspect="1"/>
          </p:cNvPicPr>
          <p:nvPr/>
        </p:nvPicPr>
        <p:blipFill>
          <a:blip r:embed="rId16"/>
          <a:srcRect/>
          <a:stretch/>
        </p:blipFill>
        <p:spPr>
          <a:xfrm>
            <a:off x="9809646" y="4865029"/>
            <a:ext cx="20536773" cy="9815276"/>
          </a:xfrm>
          <a:prstGeom prst="rect">
            <a:avLst/>
          </a:prstGeom>
        </p:spPr>
      </p:pic>
      <p:sp>
        <p:nvSpPr>
          <p:cNvPr id="17" name="TextBox 16">
            <a:extLst>
              <a:ext uri="{FF2B5EF4-FFF2-40B4-BE49-F238E27FC236}">
                <a16:creationId xmlns:a16="http://schemas.microsoft.com/office/drawing/2014/main" id="{9CA48178-A245-4FD3-DCEC-61792159C92A}"/>
              </a:ext>
            </a:extLst>
          </p:cNvPr>
          <p:cNvSpPr txBox="1"/>
          <p:nvPr/>
        </p:nvSpPr>
        <p:spPr>
          <a:xfrm>
            <a:off x="16957457" y="28656457"/>
            <a:ext cx="6542430" cy="4154984"/>
          </a:xfrm>
          <a:prstGeom prst="rect">
            <a:avLst/>
          </a:prstGeom>
          <a:noFill/>
        </p:spPr>
        <p:txBody>
          <a:bodyPr wrap="square" rtlCol="0">
            <a:spAutoFit/>
          </a:bodyPr>
          <a:lstStyle/>
          <a:p>
            <a:pPr algn="just"/>
            <a:r>
              <a:rPr lang="en-US" sz="2400" b="1" dirty="0">
                <a:latin typeface="Arial" panose="020B0604020202020204" pitchFamily="34" charset="0"/>
                <a:cs typeface="Arial" panose="020B0604020202020204" pitchFamily="34" charset="0"/>
              </a:rPr>
              <a:t>Figure 4. Affective Bias</a:t>
            </a:r>
            <a:r>
              <a:rPr lang="en-US" sz="2400" dirty="0">
                <a:latin typeface="Arial" panose="020B0604020202020204" pitchFamily="34" charset="0"/>
                <a:cs typeface="Arial" panose="020B0604020202020204" pitchFamily="34" charset="0"/>
              </a:rPr>
              <a:t>: The average Affective Bias (+/- SE) is displayed for pre and postDBS for positive and negative emotions. The Affective Bias score for each emotional stimulus is computed as Bias = Observed rating – Expected rating. Bias scores are then averaged across stimuli with different intensity levels. Positive Bias scores capture stimuli rated as ”happier” than expected, negative bias scores as “sadder” than expected based on the normative data.</a:t>
            </a:r>
          </a:p>
        </p:txBody>
      </p:sp>
      <p:cxnSp>
        <p:nvCxnSpPr>
          <p:cNvPr id="25" name="Straight Connector 24">
            <a:extLst>
              <a:ext uri="{FF2B5EF4-FFF2-40B4-BE49-F238E27FC236}">
                <a16:creationId xmlns:a16="http://schemas.microsoft.com/office/drawing/2014/main" id="{D66CD3B0-5ED7-C791-878A-860332F493EE}"/>
              </a:ext>
            </a:extLst>
          </p:cNvPr>
          <p:cNvCxnSpPr/>
          <p:nvPr/>
        </p:nvCxnSpPr>
        <p:spPr>
          <a:xfrm flipV="1">
            <a:off x="10134776" y="22171172"/>
            <a:ext cx="24428733" cy="0"/>
          </a:xfrm>
          <a:prstGeom prst="line">
            <a:avLst/>
          </a:prstGeom>
          <a:ln w="38100">
            <a:solidFill>
              <a:schemeClr val="tx1">
                <a:lumMod val="95000"/>
                <a:lumOff val="5000"/>
              </a:schemeClr>
            </a:solidFill>
          </a:ln>
        </p:spPr>
        <p:style>
          <a:lnRef idx="2">
            <a:schemeClr val="accent1"/>
          </a:lnRef>
          <a:fillRef idx="0">
            <a:schemeClr val="accent1"/>
          </a:fillRef>
          <a:effectRef idx="1">
            <a:schemeClr val="accent1"/>
          </a:effectRef>
          <a:fontRef idx="minor">
            <a:schemeClr val="tx1"/>
          </a:fontRef>
        </p:style>
      </p:cxnSp>
      <p:sp>
        <p:nvSpPr>
          <p:cNvPr id="28" name="TextBox 27">
            <a:extLst>
              <a:ext uri="{FF2B5EF4-FFF2-40B4-BE49-F238E27FC236}">
                <a16:creationId xmlns:a16="http://schemas.microsoft.com/office/drawing/2014/main" id="{75331006-49FF-6B34-817D-14B35E241A4E}"/>
              </a:ext>
            </a:extLst>
          </p:cNvPr>
          <p:cNvSpPr txBox="1"/>
          <p:nvPr/>
        </p:nvSpPr>
        <p:spPr>
          <a:xfrm>
            <a:off x="9691131" y="17740861"/>
            <a:ext cx="677108" cy="2088842"/>
          </a:xfrm>
          <a:prstGeom prst="rect">
            <a:avLst/>
          </a:prstGeom>
          <a:noFill/>
        </p:spPr>
        <p:txBody>
          <a:bodyPr vert="vert270" wrap="none" rtlCol="0">
            <a:spAutoFit/>
          </a:bodyPr>
          <a:lstStyle/>
          <a:p>
            <a:r>
              <a:rPr lang="en-US" sz="3200" b="1" dirty="0"/>
              <a:t>DBSTRD001</a:t>
            </a:r>
          </a:p>
        </p:txBody>
      </p:sp>
      <p:sp>
        <p:nvSpPr>
          <p:cNvPr id="31" name="TextBox 30">
            <a:extLst>
              <a:ext uri="{FF2B5EF4-FFF2-40B4-BE49-F238E27FC236}">
                <a16:creationId xmlns:a16="http://schemas.microsoft.com/office/drawing/2014/main" id="{6B3EA0D2-D7E1-37E8-C4B6-E1C16259936F}"/>
              </a:ext>
            </a:extLst>
          </p:cNvPr>
          <p:cNvSpPr txBox="1"/>
          <p:nvPr/>
        </p:nvSpPr>
        <p:spPr>
          <a:xfrm>
            <a:off x="9649970" y="24397407"/>
            <a:ext cx="677108" cy="2088842"/>
          </a:xfrm>
          <a:prstGeom prst="rect">
            <a:avLst/>
          </a:prstGeom>
          <a:noFill/>
        </p:spPr>
        <p:txBody>
          <a:bodyPr vert="vert270" wrap="none" rtlCol="0">
            <a:spAutoFit/>
          </a:bodyPr>
          <a:lstStyle/>
          <a:p>
            <a:r>
              <a:rPr lang="en-US" sz="3200" b="1" dirty="0"/>
              <a:t>DBSTRD002</a:t>
            </a:r>
          </a:p>
        </p:txBody>
      </p:sp>
      <p:sp>
        <p:nvSpPr>
          <p:cNvPr id="38" name="Rounded Rectangle 37">
            <a:extLst>
              <a:ext uri="{FF2B5EF4-FFF2-40B4-BE49-F238E27FC236}">
                <a16:creationId xmlns:a16="http://schemas.microsoft.com/office/drawing/2014/main" id="{2B6B0DB2-86C6-4BAA-52AD-FB48368049AC}"/>
              </a:ext>
            </a:extLst>
          </p:cNvPr>
          <p:cNvSpPr/>
          <p:nvPr/>
        </p:nvSpPr>
        <p:spPr>
          <a:xfrm>
            <a:off x="95712" y="3598986"/>
            <a:ext cx="9273495" cy="1051560"/>
          </a:xfrm>
          <a:prstGeom prst="roundRect">
            <a:avLst/>
          </a:prstGeom>
          <a:solidFill>
            <a:schemeClr val="tx2">
              <a:lumMod val="75000"/>
            </a:schemeClr>
          </a:solidFill>
          <a:effectLst>
            <a:outerShdw blurRad="50800" dist="38100" dir="270000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438912" tIns="219456" rIns="438912" bIns="219456" rtlCol="0" anchor="ctr"/>
          <a:lstStyle/>
          <a:p>
            <a:pPr algn="ctr"/>
            <a:r>
              <a:rPr lang="en-US" sz="5400" dirty="0">
                <a:effectLst>
                  <a:outerShdw blurRad="50800" dist="38100" dir="2700000">
                    <a:srgbClr val="000000">
                      <a:alpha val="43000"/>
                    </a:srgbClr>
                  </a:outerShdw>
                </a:effectLst>
                <a:latin typeface="Arial"/>
                <a:cs typeface="Arial"/>
              </a:rPr>
              <a:t>Introduction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2C5A2B25FCCC942B1454A5E65D340FA" ma:contentTypeVersion="2" ma:contentTypeDescription="Create a new document." ma:contentTypeScope="" ma:versionID="83f6a7f5a6e69cc3d739db2991d1c9f5">
  <xsd:schema xmlns:xsd="http://www.w3.org/2001/XMLSchema" xmlns:xs="http://www.w3.org/2001/XMLSchema" xmlns:p="http://schemas.microsoft.com/office/2006/metadata/properties" xmlns:ns2="be1f90bb-02d2-41d6-ab48-8a2de12a573d" targetNamespace="http://schemas.microsoft.com/office/2006/metadata/properties" ma:root="true" ma:fieldsID="4b2ee5ef850f4b2ec0047d6cd43356d3" ns2:_="">
    <xsd:import namespace="be1f90bb-02d2-41d6-ab48-8a2de12a573d"/>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e1f90bb-02d2-41d6-ab48-8a2de12a573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40536F0-9B5D-48A5-8F0F-DECF97F7820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e1f90bb-02d2-41d6-ab48-8a2de12a573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BC5BAA-E8F8-4A15-98FB-A53D6B297FE2}">
  <ds:schemaRefs>
    <ds:schemaRef ds:uri="http://schemas.microsoft.com/sharepoint/v3/contenttype/forms"/>
  </ds:schemaRefs>
</ds:datastoreItem>
</file>

<file path=customXml/itemProps3.xml><?xml version="1.0" encoding="utf-8"?>
<ds:datastoreItem xmlns:ds="http://schemas.openxmlformats.org/officeDocument/2006/customXml" ds:itemID="{CBC02755-F32A-4772-B163-D9F887A511B7}">
  <ds:schemaRefs>
    <ds:schemaRef ds:uri="http://www.w3.org/XML/1998/namespace"/>
    <ds:schemaRef ds:uri="http://schemas.microsoft.com/office/2006/documentManagement/types"/>
    <ds:schemaRef ds:uri="http://schemas.microsoft.com/office/2006/metadata/properties"/>
    <ds:schemaRef ds:uri="http://purl.org/dc/elements/1.1/"/>
    <ds:schemaRef ds:uri="http://purl.org/dc/terms/"/>
    <ds:schemaRef ds:uri="http://schemas.microsoft.com/office/infopath/2007/PartnerControls"/>
    <ds:schemaRef ds:uri="http://schemas.openxmlformats.org/package/2006/metadata/core-properties"/>
    <ds:schemaRef ds:uri="be1f90bb-02d2-41d6-ab48-8a2de12a573d"/>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5727</TotalTime>
  <Words>1568</Words>
  <Application>Microsoft Macintosh PowerPoint</Application>
  <PresentationFormat>Custom</PresentationFormat>
  <Paragraphs>68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Office Theme</vt:lpstr>
      <vt:lpstr>PowerPoint Presentation</vt:lpstr>
    </vt:vector>
  </TitlesOfParts>
  <Company>BCM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connor</dc:creator>
  <cp:lastModifiedBy>Elhassa, Salma</cp:lastModifiedBy>
  <cp:revision>588</cp:revision>
  <cp:lastPrinted>2014-08-20T18:27:32Z</cp:lastPrinted>
  <dcterms:created xsi:type="dcterms:W3CDTF">2014-08-19T14:39:38Z</dcterms:created>
  <dcterms:modified xsi:type="dcterms:W3CDTF">2022-11-02T22:18:23Z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0x01010082C5A2B25FCCC942B1454A5E65D340FA</vt:lpwstr>
  </property>
</Properties>
</file>

<file path=docProps/thumbnail.jpeg>
</file>